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1"/>
  </p:notesMasterIdLst>
  <p:sldIdLst>
    <p:sldId id="293" r:id="rId2"/>
    <p:sldId id="294" r:id="rId3"/>
    <p:sldId id="295" r:id="rId4"/>
    <p:sldId id="296" r:id="rId5"/>
    <p:sldId id="297" r:id="rId6"/>
    <p:sldId id="298" r:id="rId7"/>
    <p:sldId id="299" r:id="rId8"/>
    <p:sldId id="300" r:id="rId9"/>
    <p:sldId id="301" r:id="rId10"/>
    <p:sldId id="302" r:id="rId11"/>
    <p:sldId id="303" r:id="rId12"/>
    <p:sldId id="304" r:id="rId13"/>
    <p:sldId id="305" r:id="rId14"/>
    <p:sldId id="306" r:id="rId15"/>
    <p:sldId id="307" r:id="rId16"/>
    <p:sldId id="308" r:id="rId17"/>
    <p:sldId id="309" r:id="rId18"/>
    <p:sldId id="310" r:id="rId19"/>
    <p:sldId id="311" r:id="rId20"/>
    <p:sldId id="312" r:id="rId21"/>
    <p:sldId id="313" r:id="rId22"/>
    <p:sldId id="314" r:id="rId23"/>
    <p:sldId id="315" r:id="rId24"/>
    <p:sldId id="316" r:id="rId25"/>
    <p:sldId id="317" r:id="rId26"/>
    <p:sldId id="318" r:id="rId27"/>
    <p:sldId id="319" r:id="rId28"/>
    <p:sldId id="320" r:id="rId29"/>
    <p:sldId id="321" r:id="rId3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658" y="6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72227868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06647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20031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7" r:id="rId7"/>
    <p:sldLayoutId id="214748365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8.xml"/><Relationship Id="rId5" Type="http://schemas.openxmlformats.org/officeDocument/2006/relationships/image" Target="../media/image37.pn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8.xml"/><Relationship Id="rId5" Type="http://schemas.openxmlformats.org/officeDocument/2006/relationships/image" Target="../media/image41.png"/><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8.xml"/><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0.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 Id="rId5" Type="http://schemas.openxmlformats.org/officeDocument/2006/relationships/image" Target="../media/image7.emf"/><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 Id="rId6" Type="http://schemas.openxmlformats.org/officeDocument/2006/relationships/image" Target="../media/image13.emf"/><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8.xml"/><Relationship Id="rId6" Type="http://schemas.openxmlformats.org/officeDocument/2006/relationships/image" Target="../media/image18.emf"/><Relationship Id="rId5" Type="http://schemas.openxmlformats.org/officeDocument/2006/relationships/image" Target="../media/image17.png"/><Relationship Id="rId4" Type="http://schemas.openxmlformats.org/officeDocument/2006/relationships/image" Target="../media/image16.emf"/></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21.emf"/><Relationship Id="rId4" Type="http://schemas.openxmlformats.org/officeDocument/2006/relationships/image" Target="../media/image20.png"/><Relationship Id="rId9" Type="http://schemas.openxmlformats.org/officeDocument/2006/relationships/image" Target="../media/image25.emf"/></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emf"/><Relationship Id="rId2" Type="http://schemas.openxmlformats.org/officeDocument/2006/relationships/image" Target="../media/image26.png"/><Relationship Id="rId1" Type="http://schemas.openxmlformats.org/officeDocument/2006/relationships/slideLayout" Target="../slideLayouts/slideLayout8.xml"/><Relationship Id="rId6" Type="http://schemas.openxmlformats.org/officeDocument/2006/relationships/image" Target="../media/image30.emf"/><Relationship Id="rId5" Type="http://schemas.openxmlformats.org/officeDocument/2006/relationships/image" Target="../media/image29.emf"/><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5199" y="727364"/>
            <a:ext cx="7292381" cy="3970318"/>
          </a:xfrm>
          <a:prstGeom prst="rect">
            <a:avLst/>
          </a:prstGeom>
          <a:noFill/>
        </p:spPr>
        <p:txBody>
          <a:bodyPr wrap="none" rtlCol="0">
            <a:spAutoFit/>
          </a:bodyPr>
          <a:lstStyle/>
          <a:p>
            <a:pPr algn="ctr"/>
            <a:r>
              <a:rPr lang="en-US" sz="2800" b="1" dirty="0" smtClean="0">
                <a:solidFill>
                  <a:srgbClr val="FF0000"/>
                </a:solidFill>
              </a:rPr>
              <a:t>Chapter 4</a:t>
            </a:r>
          </a:p>
          <a:p>
            <a:pPr algn="ctr"/>
            <a:r>
              <a:rPr lang="en-US" sz="2800" b="1" dirty="0" smtClean="0">
                <a:solidFill>
                  <a:srgbClr val="FF0000"/>
                </a:solidFill>
              </a:rPr>
              <a:t>Thermoelectricity</a:t>
            </a:r>
          </a:p>
          <a:p>
            <a:pPr algn="ctr"/>
            <a:r>
              <a:rPr lang="ar-IQ" sz="2800" b="1" dirty="0">
                <a:solidFill>
                  <a:srgbClr val="FF0000"/>
                </a:solidFill>
              </a:rPr>
              <a:t>الكهرباء </a:t>
            </a:r>
            <a:r>
              <a:rPr lang="ar-IQ" sz="2800" b="1" dirty="0" smtClean="0">
                <a:solidFill>
                  <a:srgbClr val="FF0000"/>
                </a:solidFill>
              </a:rPr>
              <a:t>الحرارية</a:t>
            </a:r>
            <a:endParaRPr lang="en-US" sz="2800" b="1" dirty="0" smtClean="0">
              <a:solidFill>
                <a:srgbClr val="FF0000"/>
              </a:solidFill>
            </a:endParaRPr>
          </a:p>
          <a:p>
            <a:pPr algn="ctr"/>
            <a:endParaRPr lang="en-US" sz="2800" b="1" dirty="0">
              <a:solidFill>
                <a:srgbClr val="FF0000"/>
              </a:solidFill>
            </a:endParaRPr>
          </a:p>
          <a:p>
            <a:pPr algn="ctr"/>
            <a:endParaRPr lang="en-GB" sz="2800" b="1" dirty="0">
              <a:solidFill>
                <a:srgbClr val="FF0000"/>
              </a:solidFill>
            </a:endParaRPr>
          </a:p>
          <a:p>
            <a:pPr algn="ctr"/>
            <a:r>
              <a:rPr lang="en-US" sz="2400" b="1" dirty="0"/>
              <a:t>Fundamentals of Renewable Energy Processes</a:t>
            </a:r>
            <a:r>
              <a:rPr lang="en-US" sz="2800" b="1" dirty="0"/>
              <a:t> </a:t>
            </a:r>
            <a:r>
              <a:rPr lang="en-GB" sz="2800" b="1" dirty="0" smtClean="0">
                <a:solidFill>
                  <a:srgbClr val="FF0000"/>
                </a:solidFill>
              </a:rPr>
              <a:t> </a:t>
            </a:r>
            <a:endParaRPr lang="en-GB" sz="2800" b="1" dirty="0">
              <a:solidFill>
                <a:srgbClr val="FF0000"/>
              </a:solidFill>
            </a:endParaRPr>
          </a:p>
          <a:p>
            <a:pPr algn="ctr"/>
            <a:r>
              <a:rPr lang="en-US" sz="2800" dirty="0"/>
              <a:t>Aldo Vieira da </a:t>
            </a:r>
            <a:r>
              <a:rPr lang="en-US" sz="2800" dirty="0" smtClean="0"/>
              <a:t>Rosa</a:t>
            </a:r>
            <a:r>
              <a:rPr lang="ar-SA" sz="2800" dirty="0" smtClean="0"/>
              <a:t> </a:t>
            </a:r>
            <a:r>
              <a:rPr lang="en-US" sz="2800" dirty="0" smtClean="0"/>
              <a:t>2005</a:t>
            </a:r>
            <a:endParaRPr lang="en-US" sz="2800" dirty="0"/>
          </a:p>
          <a:p>
            <a:pPr algn="ctr"/>
            <a:r>
              <a:rPr lang="en-GB" sz="2800" b="1" dirty="0" smtClean="0">
                <a:solidFill>
                  <a:srgbClr val="FF0000"/>
                </a:solidFill>
              </a:rPr>
              <a:t>Chapter 5</a:t>
            </a:r>
            <a:endParaRPr lang="en-GB" sz="2800" b="1" dirty="0">
              <a:solidFill>
                <a:srgbClr val="FF0000"/>
              </a:solidFill>
            </a:endParaRPr>
          </a:p>
          <a:p>
            <a:pPr algn="ctr"/>
            <a:endParaRPr lang="en-US" sz="2800" b="1" dirty="0">
              <a:solidFill>
                <a:srgbClr val="FF0000"/>
              </a:solidFill>
            </a:endParaRPr>
          </a:p>
        </p:txBody>
      </p:sp>
    </p:spTree>
    <p:extLst>
      <p:ext uri="{BB962C8B-B14F-4D97-AF65-F5344CB8AC3E}">
        <p14:creationId xmlns:p14="http://schemas.microsoft.com/office/powerpoint/2010/main" val="8872781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8091" y="360218"/>
            <a:ext cx="8160327" cy="584775"/>
          </a:xfrm>
          <a:prstGeom prst="rect">
            <a:avLst/>
          </a:prstGeom>
          <a:noFill/>
        </p:spPr>
        <p:txBody>
          <a:bodyPr wrap="square" rtlCol="0">
            <a:spAutoFit/>
          </a:bodyPr>
          <a:lstStyle/>
          <a:p>
            <a:pPr algn="r" rtl="1"/>
            <a:r>
              <a:rPr lang="ar-SA" sz="1600" b="1" dirty="0" smtClean="0">
                <a:solidFill>
                  <a:schemeClr val="accent1">
                    <a:lumMod val="75000"/>
                  </a:schemeClr>
                </a:solidFill>
              </a:rPr>
              <a:t> المولدات الكهروحرارية </a:t>
            </a:r>
            <a:r>
              <a:rPr lang="en-US" sz="1600" b="1" dirty="0" smtClean="0">
                <a:solidFill>
                  <a:schemeClr val="accent1">
                    <a:lumMod val="75000"/>
                  </a:schemeClr>
                </a:solidFill>
              </a:rPr>
              <a:t>Thermoelectric Generators</a:t>
            </a:r>
            <a:endParaRPr lang="ar-IQ" sz="1600" b="1" dirty="0" smtClean="0">
              <a:solidFill>
                <a:schemeClr val="accent1">
                  <a:lumMod val="75000"/>
                </a:schemeClr>
              </a:solidFill>
            </a:endParaRPr>
          </a:p>
          <a:p>
            <a:pPr algn="r"/>
            <a:endParaRPr lang="en-US" sz="1600" b="1" dirty="0">
              <a:solidFill>
                <a:schemeClr val="accent1">
                  <a:lumMod val="75000"/>
                </a:schemeClr>
              </a:solidFill>
            </a:endParaRPr>
          </a:p>
        </p:txBody>
      </p:sp>
      <p:sp>
        <p:nvSpPr>
          <p:cNvPr id="3" name="TextBox 2"/>
          <p:cNvSpPr txBox="1"/>
          <p:nvPr/>
        </p:nvSpPr>
        <p:spPr>
          <a:xfrm>
            <a:off x="1260764" y="791104"/>
            <a:ext cx="7557654" cy="954107"/>
          </a:xfrm>
          <a:prstGeom prst="rect">
            <a:avLst/>
          </a:prstGeom>
          <a:noFill/>
        </p:spPr>
        <p:txBody>
          <a:bodyPr wrap="square" rtlCol="0">
            <a:spAutoFit/>
          </a:bodyPr>
          <a:lstStyle/>
          <a:p>
            <a:pPr algn="r"/>
            <a:r>
              <a:rPr lang="ar-SA" dirty="0" smtClean="0"/>
              <a:t>إن </a:t>
            </a:r>
            <a:r>
              <a:rPr lang="ar-SA" dirty="0"/>
              <a:t>قدرة الترموكبل على توليد جهد كهربائي عند وجود فرق في درجة الحرارة عبره تشير إلى إمكانية استخدامه كآلة حرارية قادرة على إنتاج الكهرباء مباشرة. وباعتباره آلة حرارية، فإن كفاءته تكون محدودة بكفاءة كارنو، وبالتالي يجب أن تكون على الشكل التالي</a:t>
            </a:r>
            <a:r>
              <a:rPr lang="ar-SA" dirty="0" smtClean="0"/>
              <a:t>:</a:t>
            </a:r>
            <a:endParaRPr lang="ar-SA" dirty="0"/>
          </a:p>
          <a:p>
            <a:pPr algn="r"/>
            <a:endParaRPr lang="en-US" dirty="0"/>
          </a:p>
        </p:txBody>
      </p:sp>
      <p:pic>
        <p:nvPicPr>
          <p:cNvPr id="6" name="Picture 5"/>
          <p:cNvPicPr>
            <a:picLocks noChangeAspect="1"/>
          </p:cNvPicPr>
          <p:nvPr/>
        </p:nvPicPr>
        <p:blipFill>
          <a:blip r:embed="rId2"/>
          <a:stretch>
            <a:fillRect/>
          </a:stretch>
        </p:blipFill>
        <p:spPr>
          <a:xfrm>
            <a:off x="2751633" y="1481828"/>
            <a:ext cx="3814172" cy="526765"/>
          </a:xfrm>
          <a:prstGeom prst="rect">
            <a:avLst/>
          </a:prstGeom>
        </p:spPr>
      </p:pic>
      <p:pic>
        <p:nvPicPr>
          <p:cNvPr id="7" name="Picture 6"/>
          <p:cNvPicPr>
            <a:picLocks noChangeAspect="1"/>
          </p:cNvPicPr>
          <p:nvPr/>
        </p:nvPicPr>
        <p:blipFill>
          <a:blip r:embed="rId3"/>
          <a:stretch>
            <a:fillRect/>
          </a:stretch>
        </p:blipFill>
        <p:spPr>
          <a:xfrm>
            <a:off x="2650071" y="2282046"/>
            <a:ext cx="3647601" cy="2333773"/>
          </a:xfrm>
          <a:prstGeom prst="rect">
            <a:avLst/>
          </a:prstGeom>
        </p:spPr>
      </p:pic>
    </p:spTree>
    <p:extLst>
      <p:ext uri="{BB962C8B-B14F-4D97-AF65-F5344CB8AC3E}">
        <p14:creationId xmlns:p14="http://schemas.microsoft.com/office/powerpoint/2010/main" val="32541394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30659" y="343759"/>
            <a:ext cx="7349576" cy="307777"/>
          </a:xfrm>
          <a:prstGeom prst="rect">
            <a:avLst/>
          </a:prstGeom>
          <a:noFill/>
        </p:spPr>
        <p:txBody>
          <a:bodyPr wrap="square" rtlCol="0">
            <a:spAutoFit/>
          </a:bodyPr>
          <a:lstStyle/>
          <a:p>
            <a:pPr algn="r" rtl="1"/>
            <a:r>
              <a:rPr lang="ar-SA" dirty="0" smtClean="0"/>
              <a:t>المقاومة الكهربائية </a:t>
            </a:r>
            <a:r>
              <a:rPr lang="en-US" dirty="0" smtClean="0"/>
              <a:t>R</a:t>
            </a:r>
            <a:r>
              <a:rPr lang="ar-SA" dirty="0" smtClean="0"/>
              <a:t> والتوصيل الحراري </a:t>
            </a:r>
            <a:r>
              <a:rPr lang="en-US" dirty="0" smtClean="0">
                <a:latin typeface="Times New Roman" panose="02020603050405020304" pitchFamily="18" charset="0"/>
                <a:cs typeface="Times New Roman" panose="02020603050405020304" pitchFamily="18" charset="0"/>
              </a:rPr>
              <a:t>Ʌ</a:t>
            </a:r>
            <a:endParaRPr lang="en-US" dirty="0"/>
          </a:p>
        </p:txBody>
      </p:sp>
      <p:pic>
        <p:nvPicPr>
          <p:cNvPr id="3" name="Picture 2"/>
          <p:cNvPicPr>
            <a:picLocks noChangeAspect="1"/>
          </p:cNvPicPr>
          <p:nvPr/>
        </p:nvPicPr>
        <p:blipFill>
          <a:blip r:embed="rId2"/>
          <a:stretch>
            <a:fillRect/>
          </a:stretch>
        </p:blipFill>
        <p:spPr>
          <a:xfrm>
            <a:off x="2935057" y="651536"/>
            <a:ext cx="2998232" cy="728928"/>
          </a:xfrm>
          <a:prstGeom prst="rect">
            <a:avLst/>
          </a:prstGeom>
        </p:spPr>
      </p:pic>
      <p:sp>
        <p:nvSpPr>
          <p:cNvPr id="4" name="TextBox 3"/>
          <p:cNvSpPr txBox="1"/>
          <p:nvPr/>
        </p:nvSpPr>
        <p:spPr>
          <a:xfrm>
            <a:off x="1230659" y="1534352"/>
            <a:ext cx="7349576" cy="738664"/>
          </a:xfrm>
          <a:prstGeom prst="rect">
            <a:avLst/>
          </a:prstGeom>
          <a:noFill/>
        </p:spPr>
        <p:txBody>
          <a:bodyPr wrap="square" rtlCol="0">
            <a:spAutoFit/>
          </a:bodyPr>
          <a:lstStyle/>
          <a:p>
            <a:pPr algn="r" rtl="1"/>
            <a:r>
              <a:rPr lang="ar-SA" dirty="0"/>
              <a:t>حيث إن </a:t>
            </a:r>
            <a:r>
              <a:rPr lang="en-US" dirty="0" smtClean="0"/>
              <a:t>A </a:t>
            </a:r>
            <a:r>
              <a:rPr lang="ar-SA" dirty="0" smtClean="0"/>
              <a:t> هي </a:t>
            </a:r>
            <a:r>
              <a:rPr lang="ar-SA" dirty="0"/>
              <a:t>مساحة المقطع العرضي لكل ذراع، و </a:t>
            </a:r>
            <a:r>
              <a:rPr lang="ar-SA" dirty="0" smtClean="0"/>
              <a:t>ℓ هو </a:t>
            </a:r>
            <a:r>
              <a:rPr lang="ar-SA" dirty="0"/>
              <a:t>طول كل ذراع، و </a:t>
            </a:r>
            <a:r>
              <a:rPr lang="el-GR" dirty="0" smtClean="0"/>
              <a:t>σ</a:t>
            </a:r>
            <a:r>
              <a:rPr lang="ar-SA" dirty="0" smtClean="0"/>
              <a:t> </a:t>
            </a:r>
            <a:r>
              <a:rPr lang="el-GR" dirty="0" smtClean="0"/>
              <a:t> </a:t>
            </a:r>
            <a:r>
              <a:rPr lang="ar-SA" dirty="0"/>
              <a:t>هي الموصلية الكهربائية، </a:t>
            </a:r>
            <a:r>
              <a:rPr lang="ar-SA" dirty="0" smtClean="0"/>
              <a:t>و </a:t>
            </a:r>
            <a:r>
              <a:rPr lang="en-US" dirty="0" smtClean="0">
                <a:latin typeface="Times New Roman" panose="02020603050405020304" pitchFamily="18" charset="0"/>
                <a:cs typeface="Times New Roman" panose="02020603050405020304" pitchFamily="18" charset="0"/>
              </a:rPr>
              <a:t>λ</a:t>
            </a:r>
            <a:r>
              <a:rPr lang="ar-SA" dirty="0" smtClean="0"/>
              <a:t> هي </a:t>
            </a:r>
            <a:r>
              <a:rPr lang="ar-SA" dirty="0"/>
              <a:t>الموصلية الحرارية. لاحظ أن ذراعي الجهاز تكونان متوازيتين من ناحية انتقال الحرارة، لكنهما متصلتان على التوالي كهربائيًا</a:t>
            </a:r>
            <a:r>
              <a:rPr lang="ar-SA" dirty="0" smtClean="0"/>
              <a:t>.</a:t>
            </a:r>
            <a:endParaRPr lang="en-US" dirty="0" smtClean="0"/>
          </a:p>
          <a:p>
            <a:pPr algn="r" rtl="1"/>
            <a:r>
              <a:rPr lang="ar-SA" dirty="0"/>
              <a:t>في وجود تيار </a:t>
            </a:r>
            <a:r>
              <a:rPr lang="en-US" dirty="0" smtClean="0"/>
              <a:t>I</a:t>
            </a:r>
            <a:r>
              <a:rPr lang="en-US" dirty="0"/>
              <a:t>، </a:t>
            </a:r>
            <a:r>
              <a:rPr lang="ar-SA" dirty="0"/>
              <a:t>فإن القدرة الحرارية التي يزوّد بها مصدرُ الحرارة </a:t>
            </a:r>
            <a:r>
              <a:rPr lang="ar-SA" dirty="0" smtClean="0"/>
              <a:t>هي</a:t>
            </a:r>
            <a:r>
              <a:rPr lang="en-US" dirty="0" smtClean="0"/>
              <a:t>:</a:t>
            </a:r>
            <a:endParaRPr lang="ar-SA" dirty="0"/>
          </a:p>
        </p:txBody>
      </p:sp>
      <p:pic>
        <p:nvPicPr>
          <p:cNvPr id="5" name="Picture 4"/>
          <p:cNvPicPr>
            <a:picLocks noChangeAspect="1"/>
          </p:cNvPicPr>
          <p:nvPr/>
        </p:nvPicPr>
        <p:blipFill>
          <a:blip r:embed="rId3"/>
          <a:stretch>
            <a:fillRect/>
          </a:stretch>
        </p:blipFill>
        <p:spPr>
          <a:xfrm>
            <a:off x="2375380" y="2273016"/>
            <a:ext cx="4197299" cy="416710"/>
          </a:xfrm>
          <a:prstGeom prst="rect">
            <a:avLst/>
          </a:prstGeom>
          <a:ln>
            <a:solidFill>
              <a:srgbClr val="FF0000"/>
            </a:solidFill>
          </a:ln>
        </p:spPr>
      </p:pic>
      <p:sp>
        <p:nvSpPr>
          <p:cNvPr id="6" name="TextBox 5"/>
          <p:cNvSpPr txBox="1"/>
          <p:nvPr/>
        </p:nvSpPr>
        <p:spPr>
          <a:xfrm>
            <a:off x="921275" y="2818827"/>
            <a:ext cx="7658960" cy="307777"/>
          </a:xfrm>
          <a:prstGeom prst="rect">
            <a:avLst/>
          </a:prstGeom>
          <a:noFill/>
        </p:spPr>
        <p:txBody>
          <a:bodyPr wrap="square" rtlCol="0">
            <a:spAutoFit/>
          </a:bodyPr>
          <a:lstStyle/>
          <a:p>
            <a:pPr algn="r" rtl="1"/>
            <a:r>
              <a:rPr lang="ar-SA" dirty="0" smtClean="0"/>
              <a:t>يمكن التعويض عن </a:t>
            </a:r>
            <a:r>
              <a:rPr lang="el-GR" dirty="0" smtClean="0">
                <a:latin typeface="Times New Roman" panose="02020603050405020304" pitchFamily="18" charset="0"/>
                <a:cs typeface="Times New Roman" panose="02020603050405020304" pitchFamily="18" charset="0"/>
              </a:rPr>
              <a:t>π</a:t>
            </a:r>
            <a:r>
              <a:rPr lang="ar-SA" dirty="0" smtClean="0">
                <a:latin typeface="Times New Roman" panose="02020603050405020304" pitchFamily="18" charset="0"/>
                <a:cs typeface="Times New Roman" panose="02020603050405020304" pitchFamily="18" charset="0"/>
              </a:rPr>
              <a:t> باستخدام معادلة 12، وحد </a:t>
            </a:r>
            <a:r>
              <a:rPr lang="en-US" dirty="0" err="1" smtClean="0">
                <a:latin typeface="Times New Roman" panose="02020603050405020304" pitchFamily="18" charset="0"/>
                <a:cs typeface="Times New Roman" panose="02020603050405020304" pitchFamily="18" charset="0"/>
              </a:rPr>
              <a:t>Peltier</a:t>
            </a:r>
            <a:r>
              <a:rPr lang="ar-SA" dirty="0" smtClean="0">
                <a:latin typeface="Times New Roman" panose="02020603050405020304" pitchFamily="18" charset="0"/>
                <a:cs typeface="Times New Roman" panose="02020603050405020304" pitchFamily="18" charset="0"/>
              </a:rPr>
              <a:t> في المصدر يتناسب مع درجة الحرارة </a:t>
            </a:r>
            <a:r>
              <a:rPr lang="en-US" dirty="0" smtClean="0">
                <a:latin typeface="Times New Roman" panose="02020603050405020304" pitchFamily="18" charset="0"/>
                <a:cs typeface="Times New Roman" panose="02020603050405020304" pitchFamily="18" charset="0"/>
              </a:rPr>
              <a:t>T</a:t>
            </a:r>
            <a:r>
              <a:rPr lang="en-US" baseline="-25000" dirty="0" smtClean="0">
                <a:latin typeface="Times New Roman" panose="02020603050405020304" pitchFamily="18" charset="0"/>
                <a:cs typeface="Times New Roman" panose="02020603050405020304" pitchFamily="18" charset="0"/>
              </a:rPr>
              <a:t>H</a:t>
            </a:r>
            <a:endParaRPr lang="en-US" dirty="0"/>
          </a:p>
        </p:txBody>
      </p:sp>
      <p:pic>
        <p:nvPicPr>
          <p:cNvPr id="8" name="Picture 7"/>
          <p:cNvPicPr>
            <a:picLocks noChangeAspect="1"/>
          </p:cNvPicPr>
          <p:nvPr/>
        </p:nvPicPr>
        <p:blipFill>
          <a:blip r:embed="rId4"/>
          <a:stretch>
            <a:fillRect/>
          </a:stretch>
        </p:blipFill>
        <p:spPr>
          <a:xfrm>
            <a:off x="1962085" y="3216748"/>
            <a:ext cx="4768723" cy="351791"/>
          </a:xfrm>
          <a:prstGeom prst="rect">
            <a:avLst/>
          </a:prstGeom>
          <a:ln>
            <a:solidFill>
              <a:srgbClr val="FF0000"/>
            </a:solidFill>
          </a:ln>
        </p:spPr>
      </p:pic>
      <p:sp>
        <p:nvSpPr>
          <p:cNvPr id="9" name="TextBox 8"/>
          <p:cNvSpPr txBox="1"/>
          <p:nvPr/>
        </p:nvSpPr>
        <p:spPr>
          <a:xfrm>
            <a:off x="826168" y="3672415"/>
            <a:ext cx="7658960" cy="307777"/>
          </a:xfrm>
          <a:prstGeom prst="rect">
            <a:avLst/>
          </a:prstGeom>
          <a:noFill/>
        </p:spPr>
        <p:txBody>
          <a:bodyPr wrap="square" rtlCol="0">
            <a:spAutoFit/>
          </a:bodyPr>
          <a:lstStyle/>
          <a:p>
            <a:pPr algn="r" rtl="1"/>
            <a:r>
              <a:rPr lang="ar-SA" dirty="0" smtClean="0"/>
              <a:t>يكون التيار عبر الحمل</a:t>
            </a:r>
            <a:endParaRPr lang="en-US" dirty="0"/>
          </a:p>
        </p:txBody>
      </p:sp>
      <p:pic>
        <p:nvPicPr>
          <p:cNvPr id="10" name="Picture 9"/>
          <p:cNvPicPr>
            <a:picLocks noChangeAspect="1"/>
          </p:cNvPicPr>
          <p:nvPr/>
        </p:nvPicPr>
        <p:blipFill>
          <a:blip r:embed="rId5"/>
          <a:stretch>
            <a:fillRect/>
          </a:stretch>
        </p:blipFill>
        <p:spPr>
          <a:xfrm>
            <a:off x="2935057" y="4198490"/>
            <a:ext cx="3339376" cy="483634"/>
          </a:xfrm>
          <a:prstGeom prst="rect">
            <a:avLst/>
          </a:prstGeom>
          <a:ln>
            <a:solidFill>
              <a:srgbClr val="FF0000"/>
            </a:solidFill>
          </a:ln>
        </p:spPr>
      </p:pic>
    </p:spTree>
    <p:extLst>
      <p:ext uri="{BB962C8B-B14F-4D97-AF65-F5344CB8AC3E}">
        <p14:creationId xmlns:p14="http://schemas.microsoft.com/office/powerpoint/2010/main" val="40505520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36170" y="234821"/>
            <a:ext cx="7658960" cy="307777"/>
          </a:xfrm>
          <a:prstGeom prst="rect">
            <a:avLst/>
          </a:prstGeom>
          <a:noFill/>
        </p:spPr>
        <p:txBody>
          <a:bodyPr wrap="square" rtlCol="0">
            <a:spAutoFit/>
          </a:bodyPr>
          <a:lstStyle/>
          <a:p>
            <a:pPr algn="r" rtl="1"/>
            <a:r>
              <a:rPr lang="ar-SA" dirty="0" smtClean="0"/>
              <a:t>وعليه تكون القدرة المجهزة للحمل: </a:t>
            </a:r>
            <a:endParaRPr lang="en-US" dirty="0"/>
          </a:p>
        </p:txBody>
      </p:sp>
      <p:pic>
        <p:nvPicPr>
          <p:cNvPr id="4" name="Picture 3"/>
          <p:cNvPicPr>
            <a:picLocks noChangeAspect="1"/>
          </p:cNvPicPr>
          <p:nvPr/>
        </p:nvPicPr>
        <p:blipFill>
          <a:blip r:embed="rId2"/>
          <a:stretch>
            <a:fillRect/>
          </a:stretch>
        </p:blipFill>
        <p:spPr>
          <a:xfrm>
            <a:off x="3038456" y="542598"/>
            <a:ext cx="3454387" cy="488879"/>
          </a:xfrm>
          <a:prstGeom prst="rect">
            <a:avLst/>
          </a:prstGeom>
        </p:spPr>
      </p:pic>
      <p:sp>
        <p:nvSpPr>
          <p:cNvPr id="5" name="TextBox 4"/>
          <p:cNvSpPr txBox="1"/>
          <p:nvPr/>
        </p:nvSpPr>
        <p:spPr>
          <a:xfrm>
            <a:off x="936170" y="1129741"/>
            <a:ext cx="7658960" cy="307777"/>
          </a:xfrm>
          <a:prstGeom prst="rect">
            <a:avLst/>
          </a:prstGeom>
          <a:noFill/>
        </p:spPr>
        <p:txBody>
          <a:bodyPr wrap="square" rtlCol="0">
            <a:spAutoFit/>
          </a:bodyPr>
          <a:lstStyle/>
          <a:p>
            <a:pPr algn="r" rtl="1"/>
            <a:r>
              <a:rPr lang="ar-SA" dirty="0" smtClean="0"/>
              <a:t>كفاءة المزدوج الحراري </a:t>
            </a:r>
            <a:r>
              <a:rPr lang="en-US" dirty="0" smtClean="0"/>
              <a:t>Thermocouple</a:t>
            </a:r>
            <a:r>
              <a:rPr lang="ar-SA" dirty="0" smtClean="0"/>
              <a:t> تعطى بالعلاقة: </a:t>
            </a:r>
            <a:endParaRPr lang="en-US" dirty="0"/>
          </a:p>
        </p:txBody>
      </p:sp>
      <p:pic>
        <p:nvPicPr>
          <p:cNvPr id="6" name="Picture 5"/>
          <p:cNvPicPr>
            <a:picLocks noChangeAspect="1"/>
          </p:cNvPicPr>
          <p:nvPr/>
        </p:nvPicPr>
        <p:blipFill>
          <a:blip r:embed="rId3"/>
          <a:stretch>
            <a:fillRect/>
          </a:stretch>
        </p:blipFill>
        <p:spPr>
          <a:xfrm>
            <a:off x="2280511" y="1535782"/>
            <a:ext cx="4970276" cy="591574"/>
          </a:xfrm>
          <a:prstGeom prst="rect">
            <a:avLst/>
          </a:prstGeom>
        </p:spPr>
      </p:pic>
      <p:sp>
        <p:nvSpPr>
          <p:cNvPr id="7" name="Rectangle 6"/>
          <p:cNvSpPr/>
          <p:nvPr/>
        </p:nvSpPr>
        <p:spPr>
          <a:xfrm>
            <a:off x="5274990" y="2225620"/>
            <a:ext cx="3320140" cy="307777"/>
          </a:xfrm>
          <a:prstGeom prst="rect">
            <a:avLst/>
          </a:prstGeom>
        </p:spPr>
        <p:txBody>
          <a:bodyPr wrap="none">
            <a:spAutoFit/>
          </a:bodyPr>
          <a:lstStyle/>
          <a:p>
            <a:pPr algn="r" rtl="1"/>
            <a:r>
              <a:rPr lang="ar-SA" dirty="0" smtClean="0"/>
              <a:t>من الانسب ان نكتب </a:t>
            </a:r>
            <a:r>
              <a:rPr lang="en-US" i="1" dirty="0" smtClean="0"/>
              <a:t>R</a:t>
            </a:r>
            <a:r>
              <a:rPr lang="en-US" i="1" baseline="-25000" dirty="0" smtClean="0"/>
              <a:t>L</a:t>
            </a:r>
            <a:r>
              <a:rPr lang="en-US" dirty="0" smtClean="0"/>
              <a:t> = </a:t>
            </a:r>
            <a:r>
              <a:rPr lang="en-US" i="1" dirty="0" smtClean="0"/>
              <a:t>m R</a:t>
            </a:r>
            <a:r>
              <a:rPr lang="ar-SA" i="1" dirty="0" smtClean="0"/>
              <a:t> </a:t>
            </a:r>
            <a:r>
              <a:rPr lang="ar-SA" dirty="0" smtClean="0"/>
              <a:t>لتصبح معادلة الكفاءة</a:t>
            </a:r>
            <a:endParaRPr lang="en-US" i="1" dirty="0"/>
          </a:p>
        </p:txBody>
      </p:sp>
      <p:pic>
        <p:nvPicPr>
          <p:cNvPr id="8" name="Picture 7"/>
          <p:cNvPicPr>
            <a:picLocks noChangeAspect="1"/>
          </p:cNvPicPr>
          <p:nvPr/>
        </p:nvPicPr>
        <p:blipFill>
          <a:blip r:embed="rId4"/>
          <a:stretch>
            <a:fillRect/>
          </a:stretch>
        </p:blipFill>
        <p:spPr>
          <a:xfrm>
            <a:off x="2025545" y="2631661"/>
            <a:ext cx="5480208" cy="630815"/>
          </a:xfrm>
          <a:prstGeom prst="rect">
            <a:avLst/>
          </a:prstGeom>
        </p:spPr>
      </p:pic>
      <p:sp>
        <p:nvSpPr>
          <p:cNvPr id="9" name="Rectangle 8"/>
          <p:cNvSpPr/>
          <p:nvPr/>
        </p:nvSpPr>
        <p:spPr>
          <a:xfrm>
            <a:off x="4034055" y="3360740"/>
            <a:ext cx="4445448" cy="307777"/>
          </a:xfrm>
          <a:prstGeom prst="rect">
            <a:avLst/>
          </a:prstGeom>
        </p:spPr>
        <p:txBody>
          <a:bodyPr wrap="none">
            <a:spAutoFit/>
          </a:bodyPr>
          <a:lstStyle/>
          <a:p>
            <a:pPr algn="r" rtl="1"/>
            <a:r>
              <a:rPr lang="ar-SA" dirty="0" smtClean="0"/>
              <a:t>حيث يعرف معامل الاداء </a:t>
            </a:r>
            <a:r>
              <a:rPr lang="en-US" i="1" dirty="0" smtClean="0"/>
              <a:t>Z</a:t>
            </a:r>
            <a:r>
              <a:rPr lang="ar-SA" dirty="0" smtClean="0"/>
              <a:t> </a:t>
            </a:r>
            <a:r>
              <a:rPr lang="en-US" dirty="0" smtClean="0"/>
              <a:t>figure of merit</a:t>
            </a:r>
            <a:r>
              <a:rPr lang="ar-SA" dirty="0" smtClean="0"/>
              <a:t> للمزدوج الحراري على انه</a:t>
            </a:r>
            <a:endParaRPr lang="en-US" dirty="0"/>
          </a:p>
        </p:txBody>
      </p:sp>
      <p:pic>
        <p:nvPicPr>
          <p:cNvPr id="10" name="Picture 9"/>
          <p:cNvPicPr>
            <a:picLocks noChangeAspect="1"/>
          </p:cNvPicPr>
          <p:nvPr/>
        </p:nvPicPr>
        <p:blipFill>
          <a:blip r:embed="rId5"/>
          <a:stretch>
            <a:fillRect/>
          </a:stretch>
        </p:blipFill>
        <p:spPr>
          <a:xfrm>
            <a:off x="2965563" y="3766781"/>
            <a:ext cx="2988350" cy="485334"/>
          </a:xfrm>
          <a:prstGeom prst="rect">
            <a:avLst/>
          </a:prstGeom>
          <a:ln>
            <a:solidFill>
              <a:srgbClr val="FF0000"/>
            </a:solidFill>
          </a:ln>
        </p:spPr>
      </p:pic>
    </p:spTree>
    <p:extLst>
      <p:ext uri="{BB962C8B-B14F-4D97-AF65-F5344CB8AC3E}">
        <p14:creationId xmlns:p14="http://schemas.microsoft.com/office/powerpoint/2010/main" val="1193611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0634" y="274990"/>
            <a:ext cx="8380854" cy="1384995"/>
          </a:xfrm>
          <a:prstGeom prst="rect">
            <a:avLst/>
          </a:prstGeom>
        </p:spPr>
        <p:txBody>
          <a:bodyPr wrap="square">
            <a:spAutoFit/>
          </a:bodyPr>
          <a:lstStyle/>
          <a:p>
            <a:pPr algn="just" rtl="1"/>
            <a:r>
              <a:rPr lang="ar-SA" dirty="0"/>
              <a:t>من أجل الحصول على قيمة كبيرة لـ </a:t>
            </a:r>
            <a:r>
              <a:rPr lang="en-US" dirty="0" smtClean="0"/>
              <a:t>Z، </a:t>
            </a:r>
            <a:r>
              <a:rPr lang="ar-SA" dirty="0"/>
              <a:t>يجب اختيار مواد لأذرع </a:t>
            </a:r>
            <a:r>
              <a:rPr lang="ar-SA" dirty="0" smtClean="0"/>
              <a:t>الثرموكبل </a:t>
            </a:r>
            <a:r>
              <a:rPr lang="ar-SA" dirty="0"/>
              <a:t>تمتلك معاملات سيبك كبيرة. كما يجب أيضًا جعل </a:t>
            </a:r>
            <a:r>
              <a:rPr lang="ar-SA" dirty="0" smtClean="0"/>
              <a:t>حاصل </a:t>
            </a:r>
            <a:r>
              <a:rPr lang="en-US" dirty="0" smtClean="0">
                <a:latin typeface="Times New Roman" panose="02020603050405020304" pitchFamily="18" charset="0"/>
                <a:cs typeface="Times New Roman" panose="02020603050405020304" pitchFamily="18" charset="0"/>
              </a:rPr>
              <a:t>Λ</a:t>
            </a:r>
            <a:r>
              <a:rPr lang="en-US" i="1" dirty="0" smtClean="0">
                <a:latin typeface="Times New Roman" panose="02020603050405020304" pitchFamily="18" charset="0"/>
                <a:cs typeface="Times New Roman" panose="02020603050405020304" pitchFamily="18" charset="0"/>
              </a:rPr>
              <a:t>R</a:t>
            </a:r>
            <a:r>
              <a:rPr lang="ar-SA" dirty="0" smtClean="0"/>
              <a:t> صغيرًا </a:t>
            </a:r>
            <a:r>
              <a:rPr lang="ar-SA" dirty="0"/>
              <a:t>قدر الإمكان. ويمكن تحقيق ذلك مرة أخرى من خلال الاختيار المناسب للمواد وهندسة الجهاز. فإذا كانت الأذرع قصيرة وذات مساحة مقطع كبيرة، فإن المقاومة </a:t>
            </a:r>
            <a:r>
              <a:rPr lang="en-US" dirty="0" smtClean="0"/>
              <a:t> R </a:t>
            </a:r>
            <a:r>
              <a:rPr lang="ar-SA" dirty="0"/>
              <a:t>تميل لأن تكون صغيرة، لكن </a:t>
            </a:r>
            <a:r>
              <a:rPr lang="ar-SA" dirty="0" smtClean="0"/>
              <a:t>التوصيلية </a:t>
            </a:r>
            <a:r>
              <a:rPr lang="ar-SA" dirty="0"/>
              <a:t>الحرارية </a:t>
            </a:r>
            <a:r>
              <a:rPr lang="el-GR" dirty="0" smtClean="0">
                <a:latin typeface="Times New Roman" panose="02020603050405020304" pitchFamily="18" charset="0"/>
                <a:cs typeface="Times New Roman" panose="02020603050405020304" pitchFamily="18" charset="0"/>
              </a:rPr>
              <a:t>Λ</a:t>
            </a:r>
            <a:r>
              <a:rPr lang="ar-SA" dirty="0" smtClean="0"/>
              <a:t> تميل </a:t>
            </a:r>
            <a:r>
              <a:rPr lang="ar-SA" dirty="0"/>
              <a:t>في المقابل لأن تكون كبيرة. وبالمثل، إذا كانت الأذرع طويلة وذات مساحة مقطع صغيرة، فإن الناقلية الحرارية تميل لأن تكون صغيرة، لكن المقاومة </a:t>
            </a:r>
            <a:r>
              <a:rPr lang="ar-SA" dirty="0" smtClean="0"/>
              <a:t>تميل </a:t>
            </a:r>
            <a:r>
              <a:rPr lang="ar-SA" dirty="0"/>
              <a:t>في المقابل لأن تكون كبيرة.</a:t>
            </a:r>
          </a:p>
          <a:p>
            <a:pPr algn="just" rtl="1"/>
            <a:r>
              <a:rPr lang="ar-SA" dirty="0"/>
              <a:t>وكما يتضح، هناك هندسة معينة تُقلّل حاصل </a:t>
            </a:r>
            <a:r>
              <a:rPr lang="en-US" dirty="0">
                <a:latin typeface="Times New Roman" panose="02020603050405020304" pitchFamily="18" charset="0"/>
                <a:cs typeface="Times New Roman" panose="02020603050405020304" pitchFamily="18" charset="0"/>
              </a:rPr>
              <a:t>Λ</a:t>
            </a:r>
            <a:r>
              <a:rPr lang="en-US" i="1" dirty="0">
                <a:latin typeface="Times New Roman" panose="02020603050405020304" pitchFamily="18" charset="0"/>
                <a:cs typeface="Times New Roman" panose="02020603050405020304" pitchFamily="18" charset="0"/>
              </a:rPr>
              <a:t>R</a:t>
            </a:r>
            <a:r>
              <a:rPr lang="ar-SA" dirty="0" smtClean="0"/>
              <a:t> إلى </a:t>
            </a:r>
            <a:r>
              <a:rPr lang="ar-SA" dirty="0"/>
              <a:t>الحد الأدنى. ويحدث هذا الحد الأدنى عندما يحقق الطول </a:t>
            </a:r>
            <a:r>
              <a:rPr lang="ar-SA" dirty="0" smtClean="0"/>
              <a:t>ومساحة </a:t>
            </a:r>
            <a:r>
              <a:rPr lang="ar-SA" dirty="0"/>
              <a:t>المقطع العرضي </a:t>
            </a:r>
            <a:r>
              <a:rPr lang="ar-SA" dirty="0" smtClean="0"/>
              <a:t>لذراعي </a:t>
            </a:r>
            <a:r>
              <a:rPr lang="en-US" dirty="0" smtClean="0"/>
              <a:t>A</a:t>
            </a:r>
            <a:r>
              <a:rPr lang="ar-SA" dirty="0" smtClean="0"/>
              <a:t> </a:t>
            </a:r>
            <a:r>
              <a:rPr lang="en-US" dirty="0" smtClean="0"/>
              <a:t> </a:t>
            </a:r>
            <a:r>
              <a:rPr lang="ar-SA" dirty="0"/>
              <a:t>و</a:t>
            </a:r>
            <a:r>
              <a:rPr lang="en-US" dirty="0"/>
              <a:t>B </a:t>
            </a:r>
            <a:r>
              <a:rPr lang="ar-SA" dirty="0" smtClean="0"/>
              <a:t> العلاقة </a:t>
            </a:r>
            <a:r>
              <a:rPr lang="ar-SA" dirty="0"/>
              <a:t>التالية:</a:t>
            </a:r>
          </a:p>
        </p:txBody>
      </p:sp>
      <p:pic>
        <p:nvPicPr>
          <p:cNvPr id="3" name="Picture 2"/>
          <p:cNvPicPr>
            <a:picLocks noChangeAspect="1"/>
          </p:cNvPicPr>
          <p:nvPr/>
        </p:nvPicPr>
        <p:blipFill>
          <a:blip r:embed="rId2"/>
          <a:stretch>
            <a:fillRect/>
          </a:stretch>
        </p:blipFill>
        <p:spPr>
          <a:xfrm>
            <a:off x="2858246" y="1659985"/>
            <a:ext cx="3365629" cy="560014"/>
          </a:xfrm>
          <a:prstGeom prst="rect">
            <a:avLst/>
          </a:prstGeom>
        </p:spPr>
      </p:pic>
      <p:sp>
        <p:nvSpPr>
          <p:cNvPr id="4" name="TextBox 3"/>
          <p:cNvSpPr txBox="1"/>
          <p:nvPr/>
        </p:nvSpPr>
        <p:spPr>
          <a:xfrm>
            <a:off x="1072528" y="2290502"/>
            <a:ext cx="7658960" cy="307777"/>
          </a:xfrm>
          <a:prstGeom prst="rect">
            <a:avLst/>
          </a:prstGeom>
          <a:noFill/>
        </p:spPr>
        <p:txBody>
          <a:bodyPr wrap="square" rtlCol="0">
            <a:spAutoFit/>
          </a:bodyPr>
          <a:lstStyle/>
          <a:p>
            <a:pPr algn="r" rtl="1"/>
            <a:r>
              <a:rPr lang="ar-SA" dirty="0" smtClean="0"/>
              <a:t>وفق الظروف اعلاه تكون </a:t>
            </a:r>
            <a:r>
              <a:rPr lang="en-US" dirty="0">
                <a:latin typeface="Times New Roman" panose="02020603050405020304" pitchFamily="18" charset="0"/>
                <a:cs typeface="Times New Roman" panose="02020603050405020304" pitchFamily="18" charset="0"/>
              </a:rPr>
              <a:t>Λ</a:t>
            </a:r>
            <a:r>
              <a:rPr lang="en-US" i="1" dirty="0">
                <a:latin typeface="Times New Roman" panose="02020603050405020304" pitchFamily="18" charset="0"/>
                <a:cs typeface="Times New Roman" panose="02020603050405020304" pitchFamily="18" charset="0"/>
              </a:rPr>
              <a:t>R </a:t>
            </a:r>
            <a:r>
              <a:rPr lang="ar-SA" dirty="0" smtClean="0"/>
              <a:t>: </a:t>
            </a:r>
            <a:endParaRPr lang="en-US" dirty="0"/>
          </a:p>
        </p:txBody>
      </p:sp>
      <p:pic>
        <p:nvPicPr>
          <p:cNvPr id="5" name="Picture 4"/>
          <p:cNvPicPr>
            <a:picLocks noChangeAspect="1"/>
          </p:cNvPicPr>
          <p:nvPr/>
        </p:nvPicPr>
        <p:blipFill>
          <a:blip r:embed="rId3"/>
          <a:stretch>
            <a:fillRect/>
          </a:stretch>
        </p:blipFill>
        <p:spPr>
          <a:xfrm>
            <a:off x="2270636" y="2598279"/>
            <a:ext cx="4192041" cy="768144"/>
          </a:xfrm>
          <a:prstGeom prst="rect">
            <a:avLst/>
          </a:prstGeom>
        </p:spPr>
      </p:pic>
      <p:sp>
        <p:nvSpPr>
          <p:cNvPr id="6" name="TextBox 5"/>
          <p:cNvSpPr txBox="1"/>
          <p:nvPr/>
        </p:nvSpPr>
        <p:spPr>
          <a:xfrm>
            <a:off x="1121800" y="3366423"/>
            <a:ext cx="7658960" cy="523220"/>
          </a:xfrm>
          <a:prstGeom prst="rect">
            <a:avLst/>
          </a:prstGeom>
          <a:noFill/>
        </p:spPr>
        <p:txBody>
          <a:bodyPr wrap="square" rtlCol="0">
            <a:spAutoFit/>
          </a:bodyPr>
          <a:lstStyle/>
          <a:p>
            <a:pPr algn="r" rtl="1"/>
            <a:r>
              <a:rPr lang="ar-SA" dirty="0" smtClean="0">
                <a:cs typeface="+mj-cs"/>
              </a:rPr>
              <a:t>اذا اردنا زيادة الكفاءة الى اكبر مايمكن علينا اختيار قيمة ملائمة ل </a:t>
            </a:r>
            <a:r>
              <a:rPr lang="en-US" i="1" dirty="0" smtClean="0">
                <a:cs typeface="+mj-cs"/>
              </a:rPr>
              <a:t>R</a:t>
            </a:r>
            <a:r>
              <a:rPr lang="en-US" i="1" baseline="-25000" dirty="0" smtClean="0">
                <a:cs typeface="+mj-cs"/>
              </a:rPr>
              <a:t>L</a:t>
            </a:r>
            <a:r>
              <a:rPr lang="ar-SA" dirty="0" smtClean="0">
                <a:cs typeface="+mj-cs"/>
              </a:rPr>
              <a:t> وبما اننا وضعنا </a:t>
            </a:r>
            <a:r>
              <a:rPr lang="en-US" i="1" dirty="0" smtClean="0">
                <a:cs typeface="+mj-cs"/>
              </a:rPr>
              <a:t>R</a:t>
            </a:r>
            <a:r>
              <a:rPr lang="en-US" i="1" baseline="-25000" dirty="0" smtClean="0">
                <a:cs typeface="+mj-cs"/>
              </a:rPr>
              <a:t>L</a:t>
            </a:r>
            <a:r>
              <a:rPr lang="en-US" i="1" dirty="0" smtClean="0">
                <a:cs typeface="+mj-cs"/>
              </a:rPr>
              <a:t> = m R</a:t>
            </a:r>
            <a:r>
              <a:rPr lang="ar-SA" dirty="0" smtClean="0">
                <a:cs typeface="+mj-cs"/>
              </a:rPr>
              <a:t> هذا يعني ان علينا اختيار قيمة ملائمة لـ </a:t>
            </a:r>
            <a:r>
              <a:rPr lang="en-US" i="1" dirty="0" smtClean="0">
                <a:latin typeface="Times New Roman" panose="02020603050405020304" pitchFamily="18" charset="0"/>
                <a:cs typeface="Times New Roman" panose="02020603050405020304" pitchFamily="18" charset="0"/>
              </a:rPr>
              <a:t>m</a:t>
            </a:r>
            <a:r>
              <a:rPr lang="ar-SA" dirty="0" smtClean="0">
                <a:cs typeface="+mj-cs"/>
              </a:rPr>
              <a:t>: </a:t>
            </a:r>
            <a:endParaRPr lang="en-US" dirty="0">
              <a:cs typeface="+mj-cs"/>
            </a:endParaRPr>
          </a:p>
        </p:txBody>
      </p:sp>
      <p:pic>
        <p:nvPicPr>
          <p:cNvPr id="7" name="Picture 6"/>
          <p:cNvPicPr>
            <a:picLocks noChangeAspect="1"/>
          </p:cNvPicPr>
          <p:nvPr/>
        </p:nvPicPr>
        <p:blipFill>
          <a:blip r:embed="rId4"/>
          <a:stretch>
            <a:fillRect/>
          </a:stretch>
        </p:blipFill>
        <p:spPr>
          <a:xfrm>
            <a:off x="1851213" y="3841975"/>
            <a:ext cx="5379693" cy="585183"/>
          </a:xfrm>
          <a:prstGeom prst="rect">
            <a:avLst/>
          </a:prstGeom>
        </p:spPr>
      </p:pic>
      <p:sp>
        <p:nvSpPr>
          <p:cNvPr id="8" name="TextBox 7"/>
          <p:cNvSpPr txBox="1"/>
          <p:nvPr/>
        </p:nvSpPr>
        <p:spPr>
          <a:xfrm>
            <a:off x="1072528" y="4549641"/>
            <a:ext cx="7658960" cy="307777"/>
          </a:xfrm>
          <a:prstGeom prst="rect">
            <a:avLst/>
          </a:prstGeom>
          <a:noFill/>
        </p:spPr>
        <p:txBody>
          <a:bodyPr wrap="square" rtlCol="0">
            <a:spAutoFit/>
          </a:bodyPr>
          <a:lstStyle/>
          <a:p>
            <a:pPr algn="r" rtl="1"/>
            <a:r>
              <a:rPr lang="ar-SA" dirty="0" smtClean="0">
                <a:cs typeface="+mj-cs"/>
              </a:rPr>
              <a:t>وهذا يقودنا الى : </a:t>
            </a:r>
            <a:endParaRPr lang="en-US" dirty="0">
              <a:cs typeface="+mj-cs"/>
            </a:endParaRPr>
          </a:p>
        </p:txBody>
      </p:sp>
    </p:spTree>
    <p:extLst>
      <p:ext uri="{BB962C8B-B14F-4D97-AF65-F5344CB8AC3E}">
        <p14:creationId xmlns:p14="http://schemas.microsoft.com/office/powerpoint/2010/main" val="1283466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55832" y="226881"/>
            <a:ext cx="3050197" cy="269279"/>
          </a:xfrm>
          <a:prstGeom prst="rect">
            <a:avLst/>
          </a:prstGeom>
          <a:ln>
            <a:solidFill>
              <a:srgbClr val="FF0000"/>
            </a:solidFill>
          </a:ln>
        </p:spPr>
      </p:pic>
      <p:pic>
        <p:nvPicPr>
          <p:cNvPr id="3" name="Picture 2"/>
          <p:cNvPicPr>
            <a:picLocks noChangeAspect="1"/>
          </p:cNvPicPr>
          <p:nvPr/>
        </p:nvPicPr>
        <p:blipFill>
          <a:blip r:embed="rId3"/>
          <a:stretch>
            <a:fillRect/>
          </a:stretch>
        </p:blipFill>
        <p:spPr>
          <a:xfrm>
            <a:off x="2855831" y="625053"/>
            <a:ext cx="2623693" cy="305588"/>
          </a:xfrm>
          <a:prstGeom prst="rect">
            <a:avLst/>
          </a:prstGeom>
        </p:spPr>
      </p:pic>
      <p:pic>
        <p:nvPicPr>
          <p:cNvPr id="4" name="Picture 3"/>
          <p:cNvPicPr>
            <a:picLocks noChangeAspect="1"/>
          </p:cNvPicPr>
          <p:nvPr/>
        </p:nvPicPr>
        <p:blipFill>
          <a:blip r:embed="rId4"/>
          <a:stretch>
            <a:fillRect/>
          </a:stretch>
        </p:blipFill>
        <p:spPr>
          <a:xfrm>
            <a:off x="2263988" y="1059534"/>
            <a:ext cx="4129937" cy="380663"/>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948774" y="1695794"/>
                <a:ext cx="7658960" cy="3108543"/>
              </a:xfrm>
              <a:prstGeom prst="rect">
                <a:avLst/>
              </a:prstGeom>
              <a:noFill/>
            </p:spPr>
            <p:txBody>
              <a:bodyPr wrap="square" rtlCol="0">
                <a:spAutoFit/>
              </a:bodyPr>
              <a:lstStyle/>
              <a:p>
                <a:pPr algn="r" rtl="1"/>
                <a:r>
                  <a:rPr lang="ar-SA" b="1" dirty="0" smtClean="0">
                    <a:solidFill>
                      <a:srgbClr val="FF0000"/>
                    </a:solidFill>
                  </a:rPr>
                  <a:t>مثال:</a:t>
                </a:r>
              </a:p>
              <a:p>
                <a:pPr algn="r" rtl="1"/>
                <a:r>
                  <a:rPr lang="ar-SA" dirty="0" smtClean="0"/>
                  <a:t> معامل سيباك لوصلة حرارية</a:t>
                </a:r>
              </a:p>
              <a:p>
                <a:pPr algn="r" rtl="1"/>
                <a:endParaRPr lang="ar-SA" dirty="0"/>
              </a:p>
              <a:p>
                <a:pPr algn="r" rtl="1"/>
                <a:r>
                  <a:rPr lang="ar-SA" dirty="0" smtClean="0"/>
                  <a:t>1- مادرجة الحرارة التي يكون فيها معامل بلتير اكبر مايمكن.</a:t>
                </a:r>
              </a:p>
              <a:p>
                <a:pPr algn="r" rtl="1"/>
                <a:r>
                  <a:rPr lang="ar-SA" dirty="0" smtClean="0"/>
                  <a:t>2- ماقيمة المعامل عند درجة الحرارة هذه.</a:t>
                </a:r>
              </a:p>
              <a:p>
                <a:pPr algn="r" rtl="1"/>
                <a:endParaRPr lang="ar-SA" dirty="0"/>
              </a:p>
              <a:p>
                <a:pPr algn="r" rtl="1"/>
                <a:r>
                  <a:rPr lang="ar-SA" b="1" dirty="0" smtClean="0">
                    <a:solidFill>
                      <a:schemeClr val="accent1">
                        <a:lumMod val="75000"/>
                      </a:schemeClr>
                    </a:solidFill>
                  </a:rPr>
                  <a:t>الحل:</a:t>
                </a:r>
              </a:p>
              <a:p>
                <a:pPr algn="r" rtl="1"/>
                <a:r>
                  <a:rPr lang="ar-SA" dirty="0" smtClean="0"/>
                  <a:t>1- معامل بلتير هو </a:t>
                </a:r>
              </a:p>
              <a:p>
                <a:pPr algn="r" rtl="1"/>
                <a14:m>
                  <m:oMathPara xmlns:m="http://schemas.openxmlformats.org/officeDocument/2006/math">
                    <m:oMathParaPr>
                      <m:jc m:val="centerGroup"/>
                    </m:oMathParaPr>
                    <m:oMath xmlns:m="http://schemas.openxmlformats.org/officeDocument/2006/math">
                      <m:r>
                        <a:rPr lang="ar-SA" i="1" smtClean="0">
                          <a:latin typeface="Cambria Math" panose="02040503050406030204" pitchFamily="18" charset="0"/>
                          <a:ea typeface="Cambria Math" panose="02040503050406030204" pitchFamily="18" charset="0"/>
                        </a:rPr>
                        <m:t>𝜋</m:t>
                      </m:r>
                      <m:r>
                        <a:rPr lang="ar-SA" b="0" i="1" smtClean="0">
                          <a:latin typeface="Cambria Math" panose="02040503050406030204" pitchFamily="18" charset="0"/>
                          <a:ea typeface="Cambria Math" panose="02040503050406030204" pitchFamily="18" charset="0"/>
                        </a:rPr>
                        <m:t>=</m:t>
                      </m:r>
                      <m:r>
                        <a:rPr lang="ar-SA" b="0"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𝑇</m:t>
                      </m:r>
                    </m:oMath>
                  </m:oMathPara>
                </a14:m>
                <a:endParaRPr lang="ar-SA" dirty="0" smtClean="0"/>
              </a:p>
              <a:p>
                <a:pPr algn="r" rtl="1"/>
                <a:r>
                  <a:rPr lang="ar-SA" dirty="0" smtClean="0"/>
                  <a:t>اذن نشتق معامل سيباك بالنسبة للحرارة ونجعل النتيجة تساوي صفر</a:t>
                </a:r>
              </a:p>
              <a:p>
                <a:pPr algn="l"/>
                <a14:m>
                  <m:oMathPara xmlns:m="http://schemas.openxmlformats.org/officeDocument/2006/math">
                    <m:oMathParaPr>
                      <m:jc m:val="centerGroup"/>
                    </m:oMathParaPr>
                    <m:oMath xmlns:m="http://schemas.openxmlformats.org/officeDocument/2006/math">
                      <m:r>
                        <a:rPr lang="ar-SA" b="0" i="1" smtClean="0">
                          <a:latin typeface="Cambria Math" panose="02040503050406030204" pitchFamily="18" charset="0"/>
                        </a:rPr>
                        <m:t>1</m:t>
                      </m:r>
                      <m:r>
                        <a:rPr lang="ar-SA" b="0" i="1" smtClean="0">
                          <a:latin typeface="Cambria Math" panose="02040503050406030204" pitchFamily="18" charset="0"/>
                        </a:rPr>
                        <m:t>−</m:t>
                      </m:r>
                      <m:r>
                        <a:rPr lang="ar-SA" b="0" i="1" smtClean="0">
                          <a:latin typeface="Cambria Math" panose="02040503050406030204" pitchFamily="18" charset="0"/>
                        </a:rPr>
                        <m:t>2</m:t>
                      </m:r>
                      <m:r>
                        <a:rPr lang="ar-SA" b="0" i="1" smtClean="0">
                          <a:latin typeface="Cambria Math" panose="02040503050406030204" pitchFamily="18" charset="0"/>
                          <a:ea typeface="Cambria Math" panose="02040503050406030204" pitchFamily="18" charset="0"/>
                        </a:rPr>
                        <m:t>×</m:t>
                      </m:r>
                      <m:sSup>
                        <m:sSupPr>
                          <m:ctrlPr>
                            <a:rPr lang="ar-SA"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3</m:t>
                          </m:r>
                        </m:sup>
                      </m:sSup>
                      <m:r>
                        <a:rPr lang="en-US" b="0" i="1" smtClean="0">
                          <a:latin typeface="Cambria Math" panose="02040503050406030204" pitchFamily="18" charset="0"/>
                          <a:ea typeface="Cambria Math" panose="02040503050406030204" pitchFamily="18" charset="0"/>
                        </a:rPr>
                        <m:t>𝑇</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m:t>
                      </m:r>
                    </m:oMath>
                  </m:oMathPara>
                </a14:m>
                <a:endParaRPr lang="en-US" dirty="0" smtClean="0"/>
              </a:p>
              <a:p>
                <a:pPr algn="ctr"/>
                <a:r>
                  <a:rPr lang="en-US" dirty="0" smtClean="0"/>
                  <a:t>T = 500 K</a:t>
                </a:r>
                <a:endParaRPr lang="ar-SA" dirty="0" smtClean="0"/>
              </a:p>
              <a:p>
                <a:pPr algn="r"/>
                <a:r>
                  <a:rPr lang="ar-SA" dirty="0" smtClean="0"/>
                  <a:t>2- </a:t>
                </a:r>
              </a:p>
              <a:p>
                <a:pPr algn="ctr"/>
                <a:r>
                  <a:rPr lang="ar-SA" dirty="0" smtClean="0">
                    <a:latin typeface="Times New Roman" panose="02020603050405020304" pitchFamily="18" charset="0"/>
                    <a:cs typeface="Times New Roman" panose="02020603050405020304" pitchFamily="18" charset="0"/>
                  </a:rPr>
                  <a:t>α</a:t>
                </a:r>
                <a:r>
                  <a:rPr lang="en-US" dirty="0" smtClean="0">
                    <a:latin typeface="Times New Roman" panose="02020603050405020304" pitchFamily="18" charset="0"/>
                    <a:cs typeface="Times New Roman" panose="02020603050405020304" pitchFamily="18" charset="0"/>
                  </a:rPr>
                  <a:t> = 100 + 500 – 500 x 10</a:t>
                </a:r>
                <a:r>
                  <a:rPr lang="en-US" baseline="30000" dirty="0" smtClean="0">
                    <a:latin typeface="Times New Roman" panose="02020603050405020304" pitchFamily="18" charset="0"/>
                    <a:cs typeface="Times New Roman" panose="02020603050405020304" pitchFamily="18" charset="0"/>
                  </a:rPr>
                  <a:t>-3</a:t>
                </a:r>
                <a:r>
                  <a:rPr lang="en-US" dirty="0" smtClean="0">
                    <a:latin typeface="Times New Roman" panose="02020603050405020304" pitchFamily="18" charset="0"/>
                    <a:cs typeface="Times New Roman" panose="02020603050405020304" pitchFamily="18" charset="0"/>
                  </a:rPr>
                  <a:t> = 599.5 </a:t>
                </a:r>
                <a:endParaRPr lang="ar-SA" dirty="0" smtClean="0"/>
              </a:p>
            </p:txBody>
          </p:sp>
        </mc:Choice>
        <mc:Fallback xmlns="">
          <p:sp>
            <p:nvSpPr>
              <p:cNvPr id="6" name="TextBox 5"/>
              <p:cNvSpPr txBox="1">
                <a:spLocks noRot="1" noChangeAspect="1" noMove="1" noResize="1" noEditPoints="1" noAdjustHandles="1" noChangeArrowheads="1" noChangeShapeType="1" noTextEdit="1"/>
              </p:cNvSpPr>
              <p:nvPr/>
            </p:nvSpPr>
            <p:spPr>
              <a:xfrm>
                <a:off x="948774" y="1695794"/>
                <a:ext cx="7658960" cy="3108543"/>
              </a:xfrm>
              <a:prstGeom prst="rect">
                <a:avLst/>
              </a:prstGeom>
              <a:blipFill rotWithShape="0">
                <a:blip r:embed="rId5"/>
                <a:stretch>
                  <a:fillRect t="-392" r="-318" b="-1176"/>
                </a:stretch>
              </a:blipFill>
            </p:spPr>
            <p:txBody>
              <a:bodyPr/>
              <a:lstStyle/>
              <a:p>
                <a:r>
                  <a:rPr lang="en-US">
                    <a:noFill/>
                  </a:rPr>
                  <a:t> </a:t>
                </a:r>
              </a:p>
            </p:txBody>
          </p:sp>
        </mc:Fallback>
      </mc:AlternateContent>
      <p:pic>
        <p:nvPicPr>
          <p:cNvPr id="7" name="Picture 6"/>
          <p:cNvPicPr>
            <a:picLocks noChangeAspect="1"/>
          </p:cNvPicPr>
          <p:nvPr/>
        </p:nvPicPr>
        <p:blipFill>
          <a:blip r:embed="rId6"/>
          <a:stretch>
            <a:fillRect/>
          </a:stretch>
        </p:blipFill>
        <p:spPr>
          <a:xfrm>
            <a:off x="2785278" y="2003571"/>
            <a:ext cx="2764797" cy="415664"/>
          </a:xfrm>
          <a:prstGeom prst="rect">
            <a:avLst/>
          </a:prstGeom>
        </p:spPr>
      </p:pic>
    </p:spTree>
    <p:extLst>
      <p:ext uri="{BB962C8B-B14F-4D97-AF65-F5344CB8AC3E}">
        <p14:creationId xmlns:p14="http://schemas.microsoft.com/office/powerpoint/2010/main" val="1882387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1269929" y="217525"/>
                <a:ext cx="7658960" cy="4401141"/>
              </a:xfrm>
              <a:prstGeom prst="rect">
                <a:avLst/>
              </a:prstGeom>
              <a:noFill/>
            </p:spPr>
            <p:txBody>
              <a:bodyPr wrap="square" rtlCol="0">
                <a:spAutoFit/>
              </a:bodyPr>
              <a:lstStyle/>
              <a:p>
                <a:pPr algn="r" rtl="1"/>
                <a:r>
                  <a:rPr lang="ar-SA" b="1" dirty="0" smtClean="0">
                    <a:solidFill>
                      <a:srgbClr val="FF0000"/>
                    </a:solidFill>
                  </a:rPr>
                  <a:t>مثال:</a:t>
                </a:r>
              </a:p>
              <a:p>
                <a:pPr algn="r" rtl="1"/>
                <a:r>
                  <a:rPr lang="ar-SA" dirty="0" smtClean="0"/>
                  <a:t> خلية كهروحرارية لها معامل جودة</a:t>
                </a:r>
                <a:r>
                  <a:rPr lang="ar-IQ" dirty="0" smtClean="0"/>
                  <a:t>   (</a:t>
                </a:r>
                <a:r>
                  <a:rPr lang="en-US" i="1" dirty="0" smtClean="0"/>
                  <a:t>Z</a:t>
                </a:r>
                <a:r>
                  <a:rPr lang="ar-IQ" dirty="0" smtClean="0"/>
                  <a:t>)  </a:t>
                </a:r>
                <a:r>
                  <a:rPr lang="ar-SA" dirty="0" smtClean="0"/>
                  <a:t> </a:t>
                </a:r>
                <a:r>
                  <a:rPr lang="en-US" dirty="0" smtClean="0"/>
                  <a:t>0.002 K</a:t>
                </a:r>
                <a:r>
                  <a:rPr lang="en-US" baseline="30000" dirty="0" smtClean="0"/>
                  <a:t>-1</a:t>
                </a:r>
                <a:r>
                  <a:rPr lang="ar-SA" dirty="0" smtClean="0"/>
                  <a:t> ومقاومة داخلية </a:t>
                </a:r>
                <a:r>
                  <a:rPr lang="en-US" dirty="0" smtClean="0"/>
                  <a:t>100 </a:t>
                </a:r>
                <a:r>
                  <a:rPr lang="el-GR" dirty="0" smtClean="0"/>
                  <a:t>Ω</a:t>
                </a:r>
                <a:r>
                  <a:rPr lang="ar-SA" dirty="0" smtClean="0"/>
                  <a:t>. معدل معامل سيباك </a:t>
                </a:r>
                <a:r>
                  <a:rPr lang="ar-IQ" dirty="0" smtClean="0"/>
                  <a:t>(           ) هو          </a:t>
                </a:r>
                <a:r>
                  <a:rPr lang="en-US" dirty="0" smtClean="0"/>
                  <a:t>200 µV/K</a:t>
                </a:r>
                <a:r>
                  <a:rPr lang="ar-SA" dirty="0" smtClean="0"/>
                  <a:t>. المصدر بدرجة حرارة </a:t>
                </a:r>
                <a:r>
                  <a:rPr lang="en-US" dirty="0" smtClean="0"/>
                  <a:t>600 K</a:t>
                </a:r>
                <a:r>
                  <a:rPr lang="ar-SA" dirty="0" smtClean="0"/>
                  <a:t> والمصرف عند </a:t>
                </a:r>
                <a:r>
                  <a:rPr lang="en-US" dirty="0" smtClean="0"/>
                  <a:t>300 K</a:t>
                </a:r>
                <a:r>
                  <a:rPr lang="ar-SA" dirty="0" smtClean="0"/>
                  <a:t>.</a:t>
                </a:r>
              </a:p>
              <a:p>
                <a:pPr algn="r" rtl="1"/>
                <a:endParaRPr lang="ar-SA" dirty="0" smtClean="0"/>
              </a:p>
              <a:p>
                <a:pPr algn="r" rtl="1"/>
                <a:r>
                  <a:rPr lang="ar-SA" dirty="0" smtClean="0"/>
                  <a:t>1- عندما لايوجد تيار كهربائي ماقيمة </a:t>
                </a:r>
                <a:r>
                  <a:rPr lang="en-US" dirty="0" smtClean="0"/>
                  <a:t>P</a:t>
                </a:r>
                <a:r>
                  <a:rPr lang="en-US" baseline="-25000" dirty="0" smtClean="0"/>
                  <a:t>H</a:t>
                </a:r>
                <a:r>
                  <a:rPr lang="ar-SA" dirty="0" smtClean="0"/>
                  <a:t> و </a:t>
                </a:r>
                <a:r>
                  <a:rPr lang="en-US" dirty="0" smtClean="0"/>
                  <a:t>P</a:t>
                </a:r>
                <a:r>
                  <a:rPr lang="en-US" baseline="-25000" dirty="0" smtClean="0"/>
                  <a:t>C</a:t>
                </a:r>
                <a:r>
                  <a:rPr lang="ar-SA" dirty="0" smtClean="0"/>
                  <a:t>.</a:t>
                </a:r>
              </a:p>
              <a:p>
                <a:pPr algn="r" rtl="1"/>
                <a:r>
                  <a:rPr lang="ar-SA" dirty="0" smtClean="0"/>
                  <a:t>2- في حالة وجود تيار كهربائي </a:t>
                </a:r>
                <a:r>
                  <a:rPr lang="en-US" dirty="0" smtClean="0"/>
                  <a:t>I</a:t>
                </a:r>
                <a:r>
                  <a:rPr lang="ar-SA" dirty="0" smtClean="0"/>
                  <a:t>، ماقيمة التيار التي تجعل </a:t>
                </a:r>
                <a:r>
                  <a:rPr lang="en-US" dirty="0" smtClean="0"/>
                  <a:t>P</a:t>
                </a:r>
                <a:r>
                  <a:rPr lang="en-US" baseline="-25000" dirty="0" smtClean="0"/>
                  <a:t>H</a:t>
                </a:r>
                <a:r>
                  <a:rPr lang="en-US" dirty="0" smtClean="0"/>
                  <a:t> = 0</a:t>
                </a:r>
                <a:r>
                  <a:rPr lang="ar-SA" dirty="0" smtClean="0"/>
                  <a:t>.</a:t>
                </a:r>
              </a:p>
              <a:p>
                <a:pPr algn="r" rtl="1"/>
                <a:r>
                  <a:rPr lang="ar-SA" dirty="0" smtClean="0"/>
                  <a:t>3- ماهي قيمة </a:t>
                </a:r>
                <a:r>
                  <a:rPr lang="en-US" dirty="0" smtClean="0"/>
                  <a:t>P</a:t>
                </a:r>
                <a:r>
                  <a:rPr lang="en-US" baseline="-25000" dirty="0" smtClean="0"/>
                  <a:t>c</a:t>
                </a:r>
                <a:r>
                  <a:rPr lang="ar-SA" dirty="0" smtClean="0"/>
                  <a:t> المرافقة للحالة اعلاه.</a:t>
                </a:r>
              </a:p>
              <a:p>
                <a:pPr algn="r" rtl="1"/>
                <a:endParaRPr lang="ar-SA" dirty="0" smtClean="0"/>
              </a:p>
              <a:p>
                <a:pPr algn="r" rtl="1"/>
                <a:endParaRPr lang="ar-SA" dirty="0"/>
              </a:p>
              <a:p>
                <a:pPr algn="r" rtl="1"/>
                <a:r>
                  <a:rPr lang="ar-SA" b="1" dirty="0" smtClean="0">
                    <a:solidFill>
                      <a:schemeClr val="accent1">
                        <a:lumMod val="75000"/>
                      </a:schemeClr>
                    </a:solidFill>
                  </a:rPr>
                  <a:t>الحل:</a:t>
                </a:r>
              </a:p>
              <a:p>
                <a:pPr algn="ctr" rtl="1"/>
                <a:r>
                  <a:rPr lang="ar-SA" dirty="0" smtClean="0"/>
                  <a:t> </a:t>
                </a:r>
                <a:r>
                  <a:rPr lang="en-US" dirty="0" smtClean="0"/>
                  <a:t>Z = 0.002 K</a:t>
                </a:r>
                <a:r>
                  <a:rPr lang="en-US" baseline="30000" dirty="0" smtClean="0"/>
                  <a:t>-1</a:t>
                </a:r>
                <a:r>
                  <a:rPr lang="en-US" dirty="0" smtClean="0"/>
                  <a:t>, R= 100 </a:t>
                </a:r>
                <a:r>
                  <a:rPr lang="el-GR" dirty="0" smtClean="0"/>
                  <a:t>Ω</a:t>
                </a:r>
                <a:r>
                  <a:rPr lang="en-US" dirty="0" smtClean="0"/>
                  <a:t>, </a:t>
                </a:r>
                <a:r>
                  <a:rPr lang="el-GR" dirty="0" smtClean="0"/>
                  <a:t>α</a:t>
                </a:r>
                <a:r>
                  <a:rPr lang="en-US" dirty="0" smtClean="0"/>
                  <a:t> = 200 </a:t>
                </a:r>
                <a:r>
                  <a:rPr lang="el-GR" dirty="0" smtClean="0"/>
                  <a:t>μ</a:t>
                </a:r>
                <a:r>
                  <a:rPr lang="en-US" dirty="0" smtClean="0"/>
                  <a:t>V/K, T</a:t>
                </a:r>
                <a:r>
                  <a:rPr lang="en-US" baseline="-25000" dirty="0" smtClean="0"/>
                  <a:t>H</a:t>
                </a:r>
                <a:r>
                  <a:rPr lang="en-US" dirty="0" smtClean="0"/>
                  <a:t> = 600 K, T</a:t>
                </a:r>
                <a:r>
                  <a:rPr lang="en-US" baseline="-25000" dirty="0" smtClean="0"/>
                  <a:t>C</a:t>
                </a:r>
                <a:r>
                  <a:rPr lang="en-US" dirty="0" smtClean="0"/>
                  <a:t> = 300 K</a:t>
                </a:r>
                <a:endParaRPr lang="ar-SA" dirty="0" smtClean="0"/>
              </a:p>
              <a:p>
                <a:pPr algn="just" rtl="1"/>
                <a:endParaRPr lang="en-US" dirty="0" smtClean="0">
                  <a:latin typeface="Times New Roman" panose="02020603050405020304" pitchFamily="18" charset="0"/>
                  <a:cs typeface="Times New Roman" panose="02020603050405020304" pitchFamily="18" charset="0"/>
                </a:endParaRPr>
              </a:p>
              <a:p>
                <a:pPr algn="ctr" rtl="1"/>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Times New Roman" panose="02020603050405020304" pitchFamily="18" charset="0"/>
                        </a:rPr>
                        <m:t>𝑍</m:t>
                      </m:r>
                      <m:r>
                        <a:rPr lang="en-US" b="0" i="1" smtClean="0">
                          <a:latin typeface="Cambria Math" panose="02040503050406030204" pitchFamily="18" charset="0"/>
                          <a:cs typeface="Times New Roman" panose="02020603050405020304" pitchFamily="18" charset="0"/>
                        </a:rPr>
                        <m:t>= </m:t>
                      </m:r>
                      <m:f>
                        <m:fPr>
                          <m:ctrlPr>
                            <a:rPr lang="en-US" b="0" i="1" smtClean="0">
                              <a:latin typeface="Cambria Math" panose="02040503050406030204" pitchFamily="18" charset="0"/>
                              <a:cs typeface="Times New Roman" panose="02020603050405020304" pitchFamily="18" charset="0"/>
                            </a:rPr>
                          </m:ctrlPr>
                        </m:fPr>
                        <m:num>
                          <m:sSup>
                            <m:sSupPr>
                              <m:ctrlPr>
                                <a:rPr lang="en-US" b="0" i="1" smtClean="0">
                                  <a:latin typeface="Cambria Math" panose="02040503050406030204" pitchFamily="18" charset="0"/>
                                  <a:cs typeface="Times New Roman" panose="02020603050405020304" pitchFamily="18" charset="0"/>
                                </a:rPr>
                              </m:ctrlPr>
                            </m:sSupPr>
                            <m:e>
                              <m:r>
                                <a:rPr lang="en-US" b="0" i="1" smtClean="0">
                                  <a:latin typeface="Cambria Math" panose="02040503050406030204" pitchFamily="18" charset="0"/>
                                  <a:ea typeface="Cambria Math" panose="02040503050406030204" pitchFamily="18" charset="0"/>
                                  <a:cs typeface="Times New Roman" panose="02020603050405020304" pitchFamily="18" charset="0"/>
                                </a:rPr>
                                <m:t>𝛼</m:t>
                              </m:r>
                            </m:e>
                            <m:sup>
                              <m:r>
                                <a:rPr lang="en-US" b="0" i="1" smtClean="0">
                                  <a:latin typeface="Cambria Math" panose="02040503050406030204" pitchFamily="18" charset="0"/>
                                  <a:cs typeface="Times New Roman" panose="02020603050405020304" pitchFamily="18" charset="0"/>
                                </a:rPr>
                                <m:t>2</m:t>
                              </m:r>
                            </m:sup>
                          </m:sSup>
                        </m:num>
                        <m:den>
                          <m:r>
                            <m:rPr>
                              <m:sty m:val="p"/>
                            </m:rPr>
                            <a:rPr lang="el-GR" b="0" i="1" smtClean="0">
                              <a:latin typeface="Cambria Math" panose="02040503050406030204" pitchFamily="18" charset="0"/>
                              <a:ea typeface="Cambria Math" panose="02040503050406030204" pitchFamily="18" charset="0"/>
                              <a:cs typeface="Times New Roman" panose="02020603050405020304" pitchFamily="18" charset="0"/>
                            </a:rPr>
                            <m:t>Λ</m:t>
                          </m:r>
                          <m:r>
                            <a:rPr lang="en-US" b="0" i="1" smtClean="0">
                              <a:latin typeface="Cambria Math" panose="02040503050406030204" pitchFamily="18" charset="0"/>
                              <a:ea typeface="Cambria Math" panose="02040503050406030204" pitchFamily="18" charset="0"/>
                              <a:cs typeface="Times New Roman" panose="02020603050405020304" pitchFamily="18" charset="0"/>
                            </a:rPr>
                            <m:t>𝑅</m:t>
                          </m:r>
                        </m:den>
                      </m:f>
                      <m:r>
                        <a:rPr lang="en-US" b="0" i="1" smtClean="0">
                          <a:latin typeface="Cambria Math" panose="02040503050406030204" pitchFamily="18" charset="0"/>
                          <a:cs typeface="Times New Roman" panose="02020603050405020304" pitchFamily="18" charset="0"/>
                        </a:rPr>
                        <m:t> </m:t>
                      </m:r>
                      <m:groupChr>
                        <m:groupChrPr>
                          <m:chr m:val="⇒"/>
                          <m:pos m:val="top"/>
                          <m:ctrlPr>
                            <a:rPr lang="en-US" b="0" i="1" smtClean="0">
                              <a:latin typeface="Cambria Math" panose="02040503050406030204" pitchFamily="18" charset="0"/>
                              <a:cs typeface="Times New Roman" panose="02020603050405020304" pitchFamily="18" charset="0"/>
                            </a:rPr>
                          </m:ctrlPr>
                        </m:groupChrPr>
                        <m:e/>
                      </m:groupChr>
                      <m:r>
                        <a:rPr lang="en-US" b="0" i="1" smtClean="0">
                          <a:latin typeface="Cambria Math" panose="02040503050406030204" pitchFamily="18" charset="0"/>
                          <a:cs typeface="Times New Roman" panose="02020603050405020304" pitchFamily="18" charset="0"/>
                        </a:rPr>
                        <m:t> </m:t>
                      </m:r>
                      <m:r>
                        <m:rPr>
                          <m:sty m:val="p"/>
                        </m:rPr>
                        <a:rPr lang="el-GR" b="0" i="1" smtClean="0">
                          <a:latin typeface="Cambria Math" panose="02040503050406030204" pitchFamily="18" charset="0"/>
                          <a:ea typeface="Cambria Math" panose="02040503050406030204" pitchFamily="18" charset="0"/>
                          <a:cs typeface="Times New Roman" panose="02020603050405020304" pitchFamily="18" charset="0"/>
                        </a:rPr>
                        <m:t>Λ</m:t>
                      </m:r>
                      <m:r>
                        <a:rPr lang="en-US" b="0" i="1" smtClean="0">
                          <a:latin typeface="Cambria Math" panose="02040503050406030204" pitchFamily="18" charset="0"/>
                          <a:ea typeface="Cambria Math" panose="02040503050406030204" pitchFamily="18" charset="0"/>
                          <a:cs typeface="Times New Roman" panose="02020603050405020304" pitchFamily="18" charset="0"/>
                        </a:rPr>
                        <m:t>= </m:t>
                      </m:r>
                      <m:f>
                        <m:f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b="0" i="1" smtClean="0">
                                  <a:latin typeface="Cambria Math" panose="02040503050406030204" pitchFamily="18" charset="0"/>
                                  <a:ea typeface="Cambria Math" panose="02040503050406030204" pitchFamily="18" charset="0"/>
                                  <a:cs typeface="Times New Roman" panose="02020603050405020304" pitchFamily="18" charset="0"/>
                                </a:rPr>
                                <m:t>𝛼</m:t>
                              </m:r>
                            </m:e>
                            <m:sup>
                              <m:r>
                                <a:rPr lang="en-US" b="0" i="1" smtClean="0">
                                  <a:latin typeface="Cambria Math" panose="02040503050406030204" pitchFamily="18" charset="0"/>
                                  <a:ea typeface="Cambria Math" panose="02040503050406030204" pitchFamily="18" charset="0"/>
                                  <a:cs typeface="Times New Roman" panose="02020603050405020304" pitchFamily="18" charset="0"/>
                                </a:rPr>
                                <m:t>2</m:t>
                              </m:r>
                            </m:sup>
                          </m:sSup>
                        </m:num>
                        <m:den>
                          <m:r>
                            <a:rPr lang="en-US" b="0" i="1" smtClean="0">
                              <a:latin typeface="Cambria Math" panose="02040503050406030204" pitchFamily="18" charset="0"/>
                              <a:ea typeface="Cambria Math" panose="02040503050406030204" pitchFamily="18" charset="0"/>
                              <a:cs typeface="Times New Roman" panose="02020603050405020304" pitchFamily="18" charset="0"/>
                            </a:rPr>
                            <m:t>𝑍𝑅</m:t>
                          </m:r>
                        </m:den>
                      </m:f>
                    </m:oMath>
                  </m:oMathPara>
                </a14:m>
                <a:endParaRPr lang="en-US" dirty="0" smtClean="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r>
                  <a:rPr lang="x-none" dirty="0" smtClean="0">
                    <a:latin typeface="Times New Roman" panose="02020603050405020304" pitchFamily="18" charset="0"/>
                    <a:cs typeface="Times New Roman" panose="02020603050405020304" pitchFamily="18" charset="0"/>
                  </a:rPr>
                  <a:t>Λ</a:t>
                </a:r>
                <a:r>
                  <a:rPr lang="en-US" dirty="0" smtClean="0">
                    <a:latin typeface="Times New Roman" panose="02020603050405020304" pitchFamily="18" charset="0"/>
                    <a:cs typeface="Times New Roman" panose="02020603050405020304" pitchFamily="18" charset="0"/>
                  </a:rPr>
                  <a:t> = 2.0 x 10</a:t>
                </a:r>
                <a:r>
                  <a:rPr lang="en-US" baseline="30000" dirty="0" smtClean="0">
                    <a:latin typeface="Times New Roman" panose="02020603050405020304" pitchFamily="18" charset="0"/>
                    <a:cs typeface="Times New Roman" panose="02020603050405020304" pitchFamily="18" charset="0"/>
                  </a:rPr>
                  <a:t>-7</a:t>
                </a:r>
                <a:r>
                  <a:rPr lang="en-US" dirty="0" smtClean="0">
                    <a:latin typeface="Times New Roman" panose="02020603050405020304" pitchFamily="18" charset="0"/>
                    <a:cs typeface="Times New Roman" panose="02020603050405020304" pitchFamily="18" charset="0"/>
                  </a:rPr>
                  <a:t> W/K</a:t>
                </a:r>
              </a:p>
              <a:p>
                <a:pPr algn="ctr"/>
                <a:endParaRPr lang="en-US" dirty="0">
                  <a:latin typeface="Times New Roman" panose="02020603050405020304" pitchFamily="18" charset="0"/>
                  <a:cs typeface="Times New Roman" panose="02020603050405020304" pitchFamily="18" charset="0"/>
                </a:endParaRPr>
              </a:p>
              <a:p>
                <a:pPr algn="ctr"/>
                <a:r>
                  <a:rPr lang="en-US" dirty="0" smtClean="0">
                    <a:latin typeface="Times New Roman" panose="02020603050405020304" pitchFamily="18" charset="0"/>
                    <a:cs typeface="Times New Roman" panose="02020603050405020304" pitchFamily="18" charset="0"/>
                  </a:rPr>
                  <a:t>P</a:t>
                </a:r>
                <a:r>
                  <a:rPr lang="en-US" baseline="-25000" dirty="0" smtClean="0">
                    <a:latin typeface="Times New Roman" panose="02020603050405020304" pitchFamily="18" charset="0"/>
                    <a:cs typeface="Times New Roman" panose="02020603050405020304" pitchFamily="18" charset="0"/>
                  </a:rPr>
                  <a:t>H</a:t>
                </a:r>
                <a:r>
                  <a:rPr lang="en-US" dirty="0" smtClean="0">
                    <a:latin typeface="Times New Roman" panose="02020603050405020304" pitchFamily="18" charset="0"/>
                    <a:cs typeface="Times New Roman" panose="02020603050405020304" pitchFamily="18" charset="0"/>
                  </a:rPr>
                  <a:t> = P</a:t>
                </a:r>
                <a:r>
                  <a:rPr lang="en-US" baseline="-25000" dirty="0" smtClean="0">
                    <a:latin typeface="Times New Roman" panose="02020603050405020304" pitchFamily="18" charset="0"/>
                    <a:cs typeface="Times New Roman" panose="02020603050405020304" pitchFamily="18" charset="0"/>
                  </a:rPr>
                  <a:t>c</a:t>
                </a:r>
                <a:r>
                  <a:rPr lang="en-US" dirty="0" smtClean="0">
                    <a:latin typeface="Times New Roman" panose="02020603050405020304" pitchFamily="18" charset="0"/>
                    <a:cs typeface="Times New Roman" panose="02020603050405020304" pitchFamily="18" charset="0"/>
                  </a:rPr>
                  <a:t> = </a:t>
                </a:r>
                <a:r>
                  <a:rPr lang="el-GR" dirty="0" smtClean="0">
                    <a:latin typeface="Times New Roman" panose="02020603050405020304" pitchFamily="18" charset="0"/>
                    <a:cs typeface="Times New Roman" panose="02020603050405020304" pitchFamily="18" charset="0"/>
                  </a:rPr>
                  <a:t>Λ</a:t>
                </a:r>
                <a:r>
                  <a:rPr lang="en-US" dirty="0" smtClean="0">
                    <a:latin typeface="Times New Roman" panose="02020603050405020304" pitchFamily="18" charset="0"/>
                    <a:cs typeface="Times New Roman" panose="02020603050405020304" pitchFamily="18" charset="0"/>
                  </a:rPr>
                  <a:t>(T</a:t>
                </a:r>
                <a:r>
                  <a:rPr lang="en-US" baseline="-25000" dirty="0" smtClean="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T</a:t>
                </a:r>
                <a:r>
                  <a:rPr lang="en-US" baseline="-25000" dirty="0" smtClean="0">
                    <a:latin typeface="Times New Roman" panose="02020603050405020304" pitchFamily="18" charset="0"/>
                    <a:cs typeface="Times New Roman" panose="02020603050405020304" pitchFamily="18" charset="0"/>
                  </a:rPr>
                  <a:t>C</a:t>
                </a:r>
                <a:r>
                  <a:rPr lang="en-US" dirty="0" smtClean="0">
                    <a:latin typeface="Times New Roman" panose="02020603050405020304" pitchFamily="18" charset="0"/>
                    <a:cs typeface="Times New Roman" panose="02020603050405020304" pitchFamily="18" charset="0"/>
                  </a:rPr>
                  <a:t>) = 2 x 10</a:t>
                </a:r>
                <a:r>
                  <a:rPr lang="en-US" baseline="30000" dirty="0" smtClean="0">
                    <a:latin typeface="Times New Roman" panose="02020603050405020304" pitchFamily="18" charset="0"/>
                    <a:cs typeface="Times New Roman" panose="02020603050405020304" pitchFamily="18" charset="0"/>
                  </a:rPr>
                  <a:t>-7</a:t>
                </a:r>
                <a:r>
                  <a:rPr lang="en-US" dirty="0" smtClean="0">
                    <a:latin typeface="Times New Roman" panose="02020603050405020304" pitchFamily="18" charset="0"/>
                    <a:cs typeface="Times New Roman" panose="02020603050405020304" pitchFamily="18" charset="0"/>
                  </a:rPr>
                  <a:t>  (600 – 300) = 6 x 10</a:t>
                </a:r>
                <a:r>
                  <a:rPr lang="en-US" baseline="30000" dirty="0" smtClean="0">
                    <a:latin typeface="Times New Roman" panose="02020603050405020304" pitchFamily="18" charset="0"/>
                    <a:cs typeface="Times New Roman" panose="02020603050405020304" pitchFamily="18" charset="0"/>
                  </a:rPr>
                  <a:t>-5</a:t>
                </a:r>
                <a:r>
                  <a:rPr lang="en-US" dirty="0" smtClean="0">
                    <a:latin typeface="Times New Roman" panose="02020603050405020304" pitchFamily="18" charset="0"/>
                    <a:cs typeface="Times New Roman" panose="02020603050405020304" pitchFamily="18" charset="0"/>
                  </a:rPr>
                  <a:t> W</a:t>
                </a:r>
              </a:p>
              <a:p>
                <a:pPr algn="ctr"/>
                <a:endParaRPr lang="en-US" dirty="0">
                  <a:latin typeface="Times New Roman" panose="02020603050405020304" pitchFamily="18" charset="0"/>
                  <a:cs typeface="Times New Roman" panose="02020603050405020304" pitchFamily="18" charset="0"/>
                </a:endParaRPr>
              </a:p>
              <a:p>
                <a:pPr algn="ctr"/>
                <a:endParaRPr lang="ar-SA" dirty="0" smtClean="0">
                  <a:latin typeface="Times New Roman" panose="02020603050405020304" pitchFamily="18" charset="0"/>
                  <a:cs typeface="Times New Roman" panose="02020603050405020304" pitchFamily="18" charset="0"/>
                </a:endParaRPr>
              </a:p>
            </p:txBody>
          </p:sp>
        </mc:Choice>
        <mc:Fallback>
          <p:sp>
            <p:nvSpPr>
              <p:cNvPr id="2" name="TextBox 1"/>
              <p:cNvSpPr txBox="1">
                <a:spLocks noRot="1" noChangeAspect="1" noMove="1" noResize="1" noEditPoints="1" noAdjustHandles="1" noChangeArrowheads="1" noChangeShapeType="1" noTextEdit="1"/>
              </p:cNvSpPr>
              <p:nvPr/>
            </p:nvSpPr>
            <p:spPr>
              <a:xfrm>
                <a:off x="1269929" y="217525"/>
                <a:ext cx="7658960" cy="4401141"/>
              </a:xfrm>
              <a:prstGeom prst="rect">
                <a:avLst/>
              </a:prstGeom>
              <a:blipFill>
                <a:blip r:embed="rId2"/>
                <a:stretch>
                  <a:fillRect t="-277" r="-239"/>
                </a:stretch>
              </a:blipFill>
            </p:spPr>
            <p:txBody>
              <a:bodyPr/>
              <a:lstStyle/>
              <a:p>
                <a:r>
                  <a:rPr lang="en-US">
                    <a:noFill/>
                  </a:rPr>
                  <a:t> </a:t>
                </a:r>
              </a:p>
            </p:txBody>
          </p:sp>
        </mc:Fallback>
      </mc:AlternateContent>
      <p:pic>
        <p:nvPicPr>
          <p:cNvPr id="3" name="Picture 2"/>
          <p:cNvPicPr>
            <a:picLocks noChangeAspect="1"/>
          </p:cNvPicPr>
          <p:nvPr/>
        </p:nvPicPr>
        <p:blipFill>
          <a:blip r:embed="rId3"/>
          <a:stretch>
            <a:fillRect/>
          </a:stretch>
        </p:blipFill>
        <p:spPr>
          <a:xfrm>
            <a:off x="2545340" y="457198"/>
            <a:ext cx="257175" cy="285750"/>
          </a:xfrm>
          <a:prstGeom prst="rect">
            <a:avLst/>
          </a:prstGeom>
        </p:spPr>
      </p:pic>
    </p:spTree>
    <p:extLst>
      <p:ext uri="{BB962C8B-B14F-4D97-AF65-F5344CB8AC3E}">
        <p14:creationId xmlns:p14="http://schemas.microsoft.com/office/powerpoint/2010/main" val="4168064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36170" y="234821"/>
            <a:ext cx="7658960" cy="2893100"/>
          </a:xfrm>
          <a:prstGeom prst="rect">
            <a:avLst/>
          </a:prstGeom>
          <a:noFill/>
        </p:spPr>
        <p:txBody>
          <a:bodyPr wrap="square" rtlCol="0">
            <a:spAutoFit/>
          </a:bodyPr>
          <a:lstStyle/>
          <a:p>
            <a:pPr algn="r" rtl="1"/>
            <a:r>
              <a:rPr lang="ar-SA" dirty="0" smtClean="0"/>
              <a:t>2- </a:t>
            </a:r>
          </a:p>
          <a:p>
            <a:pPr algn="ctr" rtl="1"/>
            <a:r>
              <a:rPr lang="en-US" dirty="0" smtClean="0"/>
              <a:t>P</a:t>
            </a:r>
            <a:r>
              <a:rPr lang="en-US" baseline="-25000" dirty="0" smtClean="0"/>
              <a:t>H</a:t>
            </a:r>
            <a:r>
              <a:rPr lang="en-US" dirty="0" smtClean="0"/>
              <a:t> = </a:t>
            </a:r>
            <a:r>
              <a:rPr lang="el-GR" dirty="0" smtClean="0">
                <a:latin typeface="Times New Roman" panose="02020603050405020304" pitchFamily="18" charset="0"/>
                <a:cs typeface="Times New Roman" panose="02020603050405020304" pitchFamily="18" charset="0"/>
              </a:rPr>
              <a:t>Λ</a:t>
            </a:r>
            <a:r>
              <a:rPr lang="en-US" dirty="0" smtClean="0">
                <a:latin typeface="Times New Roman" panose="02020603050405020304" pitchFamily="18" charset="0"/>
                <a:cs typeface="Times New Roman" panose="02020603050405020304" pitchFamily="18" charset="0"/>
              </a:rPr>
              <a:t> (T</a:t>
            </a:r>
            <a:r>
              <a:rPr lang="en-US" baseline="-25000" dirty="0" smtClean="0">
                <a:latin typeface="Times New Roman" panose="02020603050405020304" pitchFamily="18" charset="0"/>
                <a:cs typeface="Times New Roman" panose="02020603050405020304" pitchFamily="18" charset="0"/>
              </a:rPr>
              <a:t>H</a:t>
            </a:r>
            <a:r>
              <a:rPr lang="en-US" dirty="0" smtClean="0">
                <a:latin typeface="Times New Roman" panose="02020603050405020304" pitchFamily="18" charset="0"/>
                <a:cs typeface="Times New Roman" panose="02020603050405020304" pitchFamily="18" charset="0"/>
              </a:rPr>
              <a:t> – T</a:t>
            </a:r>
            <a:r>
              <a:rPr lang="en-US" baseline="-25000" dirty="0" smtClean="0">
                <a:latin typeface="Times New Roman" panose="02020603050405020304" pitchFamily="18" charset="0"/>
                <a:cs typeface="Times New Roman" panose="02020603050405020304" pitchFamily="18" charset="0"/>
              </a:rPr>
              <a:t>C</a:t>
            </a:r>
            <a:r>
              <a:rPr lang="en-US" dirty="0" smtClean="0">
                <a:latin typeface="Times New Roman" panose="02020603050405020304" pitchFamily="18" charset="0"/>
                <a:cs typeface="Times New Roman" panose="02020603050405020304" pitchFamily="18" charset="0"/>
              </a:rPr>
              <a:t>) – </a:t>
            </a:r>
            <a:r>
              <a:rPr lang="en-US" dirty="0" smtClean="0"/>
              <a:t>½ RI</a:t>
            </a:r>
            <a:r>
              <a:rPr lang="en-US" baseline="30000" dirty="0" smtClean="0"/>
              <a:t>2</a:t>
            </a:r>
          </a:p>
          <a:p>
            <a:pPr algn="ctr" rtl="1"/>
            <a:endParaRPr lang="en-US" baseline="30000" dirty="0" smtClean="0"/>
          </a:p>
          <a:p>
            <a:pPr algn="ctr" rtl="1"/>
            <a:r>
              <a:rPr lang="en-US" dirty="0" smtClean="0"/>
              <a:t>P</a:t>
            </a:r>
            <a:r>
              <a:rPr lang="en-US" baseline="-25000" dirty="0"/>
              <a:t>C</a:t>
            </a:r>
            <a:r>
              <a:rPr lang="en-US" dirty="0" smtClean="0"/>
              <a:t> </a:t>
            </a:r>
            <a:r>
              <a:rPr lang="en-US" dirty="0"/>
              <a:t>= </a:t>
            </a:r>
            <a:r>
              <a:rPr lang="el-GR" dirty="0">
                <a:latin typeface="Times New Roman" panose="02020603050405020304" pitchFamily="18" charset="0"/>
                <a:cs typeface="Times New Roman" panose="02020603050405020304" pitchFamily="18" charset="0"/>
              </a:rPr>
              <a:t>Λ</a:t>
            </a:r>
            <a:r>
              <a:rPr lang="en-US" dirty="0">
                <a:latin typeface="Times New Roman" panose="02020603050405020304" pitchFamily="18" charset="0"/>
                <a:cs typeface="Times New Roman" panose="02020603050405020304" pitchFamily="18" charset="0"/>
              </a:rPr>
              <a:t> (T</a:t>
            </a:r>
            <a:r>
              <a:rPr lang="en-US" baseline="-25000"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 – T</a:t>
            </a:r>
            <a:r>
              <a:rPr lang="en-US" baseline="-25000"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n-US" dirty="0"/>
              <a:t>½ </a:t>
            </a:r>
            <a:r>
              <a:rPr lang="en-US" dirty="0" smtClean="0"/>
              <a:t>RI</a:t>
            </a:r>
            <a:r>
              <a:rPr lang="en-US" baseline="30000" dirty="0" smtClean="0"/>
              <a:t>2</a:t>
            </a:r>
            <a:endParaRPr lang="en-US" baseline="30000" dirty="0"/>
          </a:p>
          <a:p>
            <a:pPr algn="ctr" rtl="1"/>
            <a:endParaRPr lang="en-US" baseline="30000" dirty="0" smtClean="0"/>
          </a:p>
          <a:p>
            <a:pPr algn="ctr" rtl="1"/>
            <a:r>
              <a:rPr lang="en-US" dirty="0" smtClean="0"/>
              <a:t>At P</a:t>
            </a:r>
            <a:r>
              <a:rPr lang="en-US" baseline="-25000" dirty="0" smtClean="0"/>
              <a:t>H</a:t>
            </a:r>
            <a:r>
              <a:rPr lang="en-US" dirty="0" smtClean="0"/>
              <a:t> = 0</a:t>
            </a:r>
          </a:p>
          <a:p>
            <a:pPr algn="ctr" rtl="1"/>
            <a:endParaRPr lang="en-US" dirty="0"/>
          </a:p>
          <a:p>
            <a:pPr algn="ctr" rtl="1"/>
            <a:r>
              <a:rPr lang="el-GR" dirty="0" smtClean="0">
                <a:latin typeface="Times New Roman" panose="02020603050405020304" pitchFamily="18" charset="0"/>
                <a:cs typeface="Times New Roman" panose="02020603050405020304" pitchFamily="18" charset="0"/>
              </a:rPr>
              <a:t>Λ</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a:t>
            </a:r>
            <a:r>
              <a:rPr lang="en-US" baseline="-25000"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 – T</a:t>
            </a:r>
            <a:r>
              <a:rPr lang="en-US" baseline="-25000"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n-US" dirty="0"/>
              <a:t>½ </a:t>
            </a:r>
            <a:r>
              <a:rPr lang="en-US" dirty="0" smtClean="0"/>
              <a:t>RI</a:t>
            </a:r>
            <a:r>
              <a:rPr lang="en-US" baseline="30000" dirty="0" smtClean="0"/>
              <a:t>2</a:t>
            </a:r>
          </a:p>
          <a:p>
            <a:pPr algn="ctr" rtl="1"/>
            <a:endParaRPr lang="en-US" baseline="30000" dirty="0" smtClean="0"/>
          </a:p>
          <a:p>
            <a:pPr algn="ctr" rtl="1"/>
            <a:r>
              <a:rPr lang="en-US" dirty="0" smtClean="0"/>
              <a:t>I</a:t>
            </a:r>
            <a:r>
              <a:rPr lang="en-US" baseline="30000" dirty="0" smtClean="0"/>
              <a:t>2</a:t>
            </a:r>
            <a:r>
              <a:rPr lang="en-US" dirty="0" smtClean="0"/>
              <a:t> </a:t>
            </a:r>
            <a:r>
              <a:rPr lang="en-US" dirty="0"/>
              <a:t>= </a:t>
            </a:r>
            <a:r>
              <a:rPr lang="en-US" dirty="0" smtClean="0"/>
              <a:t>2</a:t>
            </a:r>
            <a:r>
              <a:rPr lang="el-GR" dirty="0" smtClean="0">
                <a:latin typeface="Times New Roman" panose="02020603050405020304" pitchFamily="18" charset="0"/>
                <a:cs typeface="Times New Roman" panose="02020603050405020304" pitchFamily="18" charset="0"/>
              </a:rPr>
              <a:t>Λ</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a:t>
            </a:r>
            <a:r>
              <a:rPr lang="en-US" baseline="-25000"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 – T</a:t>
            </a:r>
            <a:r>
              <a:rPr lang="en-US" baseline="-25000"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n-US" dirty="0" smtClean="0"/>
              <a:t>R</a:t>
            </a:r>
          </a:p>
          <a:p>
            <a:pPr algn="ctr" rtl="1"/>
            <a:endParaRPr lang="en-US" dirty="0"/>
          </a:p>
          <a:p>
            <a:pPr algn="ctr" rtl="1"/>
            <a:r>
              <a:rPr lang="en-US" dirty="0" smtClean="0"/>
              <a:t>I</a:t>
            </a:r>
            <a:r>
              <a:rPr lang="en-US" baseline="30000" dirty="0" smtClean="0"/>
              <a:t>2</a:t>
            </a:r>
            <a:r>
              <a:rPr lang="en-US" dirty="0" smtClean="0"/>
              <a:t> = 2 x 2 x10</a:t>
            </a:r>
            <a:r>
              <a:rPr lang="en-US" baseline="30000" dirty="0" smtClean="0"/>
              <a:t>-7</a:t>
            </a:r>
            <a:r>
              <a:rPr lang="en-US" dirty="0" smtClean="0"/>
              <a:t> x 300 / 100</a:t>
            </a:r>
          </a:p>
          <a:p>
            <a:pPr algn="ctr" rtl="1"/>
            <a:endParaRPr lang="en-US" dirty="0"/>
          </a:p>
          <a:p>
            <a:pPr algn="ctr" rtl="1"/>
            <a:r>
              <a:rPr lang="en-US" dirty="0" smtClean="0"/>
              <a:t>I = 1 mA</a:t>
            </a:r>
            <a:endParaRPr lang="en-US" dirty="0"/>
          </a:p>
        </p:txBody>
      </p:sp>
      <p:sp>
        <p:nvSpPr>
          <p:cNvPr id="3" name="TextBox 2"/>
          <p:cNvSpPr txBox="1"/>
          <p:nvPr/>
        </p:nvSpPr>
        <p:spPr>
          <a:xfrm>
            <a:off x="936170" y="3363031"/>
            <a:ext cx="7658960" cy="954107"/>
          </a:xfrm>
          <a:prstGeom prst="rect">
            <a:avLst/>
          </a:prstGeom>
          <a:noFill/>
        </p:spPr>
        <p:txBody>
          <a:bodyPr wrap="square" rtlCol="0">
            <a:spAutoFit/>
          </a:bodyPr>
          <a:lstStyle/>
          <a:p>
            <a:pPr algn="r" rtl="1"/>
            <a:r>
              <a:rPr lang="ar-SA" dirty="0" smtClean="0"/>
              <a:t>3-</a:t>
            </a:r>
          </a:p>
          <a:p>
            <a:pPr algn="ctr"/>
            <a:r>
              <a:rPr lang="en-US" dirty="0"/>
              <a:t>P</a:t>
            </a:r>
            <a:r>
              <a:rPr lang="en-US" baseline="-25000" dirty="0"/>
              <a:t>C</a:t>
            </a:r>
            <a:r>
              <a:rPr lang="en-US" dirty="0"/>
              <a:t> = </a:t>
            </a:r>
            <a:r>
              <a:rPr lang="el-GR" dirty="0">
                <a:latin typeface="Times New Roman" panose="02020603050405020304" pitchFamily="18" charset="0"/>
                <a:cs typeface="Times New Roman" panose="02020603050405020304" pitchFamily="18" charset="0"/>
              </a:rPr>
              <a:t>Λ</a:t>
            </a:r>
            <a:r>
              <a:rPr lang="en-US" dirty="0">
                <a:latin typeface="Times New Roman" panose="02020603050405020304" pitchFamily="18" charset="0"/>
                <a:cs typeface="Times New Roman" panose="02020603050405020304" pitchFamily="18" charset="0"/>
              </a:rPr>
              <a:t> (T</a:t>
            </a:r>
            <a:r>
              <a:rPr lang="en-US" baseline="-25000"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 – T</a:t>
            </a:r>
            <a:r>
              <a:rPr lang="en-US" baseline="-25000"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 </a:t>
            </a:r>
            <a:r>
              <a:rPr lang="en-US" dirty="0"/>
              <a:t>½ RI</a:t>
            </a:r>
            <a:r>
              <a:rPr lang="en-US" baseline="30000" dirty="0"/>
              <a:t>2</a:t>
            </a:r>
          </a:p>
          <a:p>
            <a:pPr algn="ctr"/>
            <a:endParaRPr lang="en-US" dirty="0" smtClean="0"/>
          </a:p>
          <a:p>
            <a:pPr algn="ctr"/>
            <a:r>
              <a:rPr lang="en-US" dirty="0" smtClean="0"/>
              <a:t>P</a:t>
            </a:r>
            <a:r>
              <a:rPr lang="en-US" baseline="-25000" dirty="0" smtClean="0"/>
              <a:t>C</a:t>
            </a:r>
            <a:r>
              <a:rPr lang="en-US" dirty="0" smtClean="0"/>
              <a:t> = ?</a:t>
            </a:r>
            <a:endParaRPr lang="en-US" dirty="0"/>
          </a:p>
        </p:txBody>
      </p:sp>
    </p:spTree>
    <p:extLst>
      <p:ext uri="{BB962C8B-B14F-4D97-AF65-F5344CB8AC3E}">
        <p14:creationId xmlns:p14="http://schemas.microsoft.com/office/powerpoint/2010/main" val="2701458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9270" y="554182"/>
            <a:ext cx="9008734" cy="3959519"/>
          </a:xfrm>
          <a:prstGeom prst="rect">
            <a:avLst/>
          </a:prstGeom>
        </p:spPr>
      </p:pic>
    </p:spTree>
    <p:extLst>
      <p:ext uri="{BB962C8B-B14F-4D97-AF65-F5344CB8AC3E}">
        <p14:creationId xmlns:p14="http://schemas.microsoft.com/office/powerpoint/2010/main" val="6140090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 y="524248"/>
            <a:ext cx="8973540" cy="4099775"/>
          </a:xfrm>
          <a:prstGeom prst="rect">
            <a:avLst/>
          </a:prstGeom>
        </p:spPr>
      </p:pic>
    </p:spTree>
    <p:extLst>
      <p:ext uri="{BB962C8B-B14F-4D97-AF65-F5344CB8AC3E}">
        <p14:creationId xmlns:p14="http://schemas.microsoft.com/office/powerpoint/2010/main" val="4042987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9273" y="422563"/>
            <a:ext cx="8960631" cy="4270821"/>
          </a:xfrm>
          <a:prstGeom prst="rect">
            <a:avLst/>
          </a:prstGeom>
        </p:spPr>
      </p:pic>
    </p:spTree>
    <p:extLst>
      <p:ext uri="{BB962C8B-B14F-4D97-AF65-F5344CB8AC3E}">
        <p14:creationId xmlns:p14="http://schemas.microsoft.com/office/powerpoint/2010/main" val="1770609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6255" y="602673"/>
            <a:ext cx="8291945" cy="3539430"/>
          </a:xfrm>
          <a:prstGeom prst="rect">
            <a:avLst/>
          </a:prstGeom>
          <a:noFill/>
        </p:spPr>
        <p:txBody>
          <a:bodyPr wrap="square" rtlCol="0">
            <a:spAutoFit/>
          </a:bodyPr>
          <a:lstStyle/>
          <a:p>
            <a:pPr algn="r"/>
            <a:r>
              <a:rPr lang="ar-IQ" dirty="0"/>
              <a:t>في هذا الفصل والفصلين التاليين، سنتناول المحركات التي تحول الحرارة مباشرة إلى كهرباء: المحولات الحرارية الكهربائية، والمحولات الحرارية الأيونية، ومحولات الضوضاء الراديوية</a:t>
            </a:r>
            <a:r>
              <a:rPr lang="ar-IQ" dirty="0" smtClean="0"/>
              <a:t>.</a:t>
            </a:r>
            <a:endParaRPr lang="en-US" dirty="0" smtClean="0"/>
          </a:p>
          <a:p>
            <a:pPr algn="r"/>
            <a:r>
              <a:rPr lang="ar-IQ" dirty="0"/>
              <a:t>في الفصل الخاص بالخلايا الكهروضوئية، سنناقش المحول الحراري الكهروضوئي الذي يحول الحرارة إلى طاقة إشعاعية ثم إلى كهرباء</a:t>
            </a:r>
            <a:r>
              <a:rPr lang="ar-IQ" dirty="0" smtClean="0"/>
              <a:t>.</a:t>
            </a:r>
            <a:endParaRPr lang="en-US" dirty="0" smtClean="0"/>
          </a:p>
          <a:p>
            <a:pPr algn="r"/>
            <a:r>
              <a:rPr lang="ar-IQ" dirty="0"/>
              <a:t>لن يتم هنا تناول المحركات الأخرى مثل المحرك المغناطيسي الهيدروديناميكي الذي يحول الحرارة إلى طاقة حركية للبلازما ثم إلى كهرباء</a:t>
            </a:r>
            <a:r>
              <a:rPr lang="ar-IQ" dirty="0" smtClean="0"/>
              <a:t>.</a:t>
            </a:r>
            <a:endParaRPr lang="en-US" dirty="0" smtClean="0"/>
          </a:p>
          <a:p>
            <a:pPr algn="r"/>
            <a:endParaRPr lang="en-US" dirty="0"/>
          </a:p>
          <a:p>
            <a:pPr algn="r"/>
            <a:endParaRPr lang="en-US" dirty="0" smtClean="0"/>
          </a:p>
          <a:p>
            <a:r>
              <a:rPr lang="en-US" dirty="0"/>
              <a:t>Experimental </a:t>
            </a:r>
            <a:r>
              <a:rPr lang="en-US" dirty="0" smtClean="0"/>
              <a:t>Observations                          </a:t>
            </a:r>
            <a:r>
              <a:rPr lang="ar-IQ" dirty="0"/>
              <a:t>الملاحظات </a:t>
            </a:r>
            <a:r>
              <a:rPr lang="ar-IQ" dirty="0" smtClean="0"/>
              <a:t>التجريبية</a:t>
            </a:r>
            <a:endParaRPr lang="en-US" dirty="0" smtClean="0"/>
          </a:p>
          <a:p>
            <a:endParaRPr lang="en-US" dirty="0"/>
          </a:p>
          <a:p>
            <a:pPr algn="r"/>
            <a:r>
              <a:rPr lang="ar-IQ" dirty="0"/>
              <a:t>خذ بعين الاعتبار </a:t>
            </a:r>
            <a:r>
              <a:rPr lang="ar-IQ" dirty="0" smtClean="0"/>
              <a:t>عمودا </a:t>
            </a:r>
            <a:r>
              <a:rPr lang="ar-IQ" dirty="0"/>
              <a:t>موصلًا للحرارة تكون أطرافه عند درجات حرارة </a:t>
            </a:r>
            <a:r>
              <a:rPr lang="ar-IQ" dirty="0" smtClean="0"/>
              <a:t>مختلفة،</a:t>
            </a:r>
            <a:endParaRPr lang="en-US" dirty="0" smtClean="0"/>
          </a:p>
          <a:p>
            <a:pPr algn="r"/>
            <a:r>
              <a:rPr lang="ar-IQ" dirty="0"/>
              <a:t>من الواضح أن هناك كمية معينة من الطاقة </a:t>
            </a:r>
            <a:r>
              <a:rPr lang="ar-IQ" dirty="0" smtClean="0"/>
              <a:t>الحرارية               سيدخل </a:t>
            </a:r>
            <a:r>
              <a:rPr lang="ar-IQ" dirty="0"/>
              <a:t>من خلال وجه واحد </a:t>
            </a:r>
            <a:r>
              <a:rPr lang="ar-IQ" dirty="0" smtClean="0"/>
              <a:t>وأن </a:t>
            </a:r>
            <a:r>
              <a:rPr lang="ar-IQ" dirty="0"/>
              <a:t>هناك كمية معينة من الطاقة الحرارية </a:t>
            </a:r>
            <a:r>
              <a:rPr lang="ar-IQ" dirty="0" smtClean="0"/>
              <a:t>وبمقدار </a:t>
            </a:r>
            <a:endParaRPr lang="en-US" dirty="0" smtClean="0"/>
          </a:p>
          <a:p>
            <a:pPr algn="r"/>
            <a:r>
              <a:rPr lang="ar-IQ" dirty="0" smtClean="0"/>
              <a:t>               سوف </a:t>
            </a:r>
            <a:r>
              <a:rPr lang="ar-IQ" dirty="0"/>
              <a:t>يغادر من الوجه المقابل</a:t>
            </a:r>
            <a:r>
              <a:rPr lang="ar-IQ" dirty="0" smtClean="0"/>
              <a:t>.</a:t>
            </a:r>
          </a:p>
          <a:p>
            <a:pPr algn="r"/>
            <a:endParaRPr lang="ar-IQ" dirty="0"/>
          </a:p>
          <a:p>
            <a:pPr algn="r"/>
            <a:r>
              <a:rPr lang="ar-IQ" dirty="0"/>
              <a:t>إذا كانت الجوانب المتبقية من </a:t>
            </a:r>
            <a:r>
              <a:rPr lang="ar-IQ" dirty="0" smtClean="0"/>
              <a:t>العمود </a:t>
            </a:r>
            <a:r>
              <a:rPr lang="ar-IQ" dirty="0"/>
              <a:t>معزولة تمامًا بحيث لا يمكن للحرارة أن تخرج من خلالها، </a:t>
            </a:r>
            <a:r>
              <a:rPr lang="ar-IQ" dirty="0" smtClean="0"/>
              <a:t>إذن</a:t>
            </a:r>
            <a:endParaRPr lang="en-US" dirty="0" smtClean="0"/>
          </a:p>
          <a:p>
            <a:pPr algn="r"/>
            <a:endParaRPr lang="en-US" dirty="0"/>
          </a:p>
          <a:p>
            <a:pPr algn="r"/>
            <a:endParaRPr lang="en-US" dirty="0" smtClean="0"/>
          </a:p>
          <a:p>
            <a:pPr algn="r"/>
            <a:r>
              <a:rPr lang="en-US" dirty="0" smtClean="0"/>
              <a:t>  </a:t>
            </a:r>
            <a:endParaRPr lang="en-US" dirty="0"/>
          </a:p>
        </p:txBody>
      </p:sp>
      <p:sp>
        <p:nvSpPr>
          <p:cNvPr id="3" name="TextBox 2"/>
          <p:cNvSpPr txBox="1"/>
          <p:nvPr/>
        </p:nvSpPr>
        <p:spPr>
          <a:xfrm>
            <a:off x="3325092" y="2272145"/>
            <a:ext cx="380232" cy="307777"/>
          </a:xfrm>
          <a:prstGeom prst="rect">
            <a:avLst/>
          </a:prstGeom>
          <a:noFill/>
        </p:spPr>
        <p:txBody>
          <a:bodyPr wrap="none" rtlCol="0">
            <a:spAutoFit/>
          </a:bodyPr>
          <a:lstStyle/>
          <a:p>
            <a:r>
              <a:rPr lang="en-US" dirty="0" smtClean="0"/>
              <a:t>T</a:t>
            </a:r>
            <a:r>
              <a:rPr lang="en-US" baseline="-25000" dirty="0" smtClean="0"/>
              <a:t>H</a:t>
            </a:r>
            <a:endParaRPr lang="en-US" dirty="0"/>
          </a:p>
        </p:txBody>
      </p:sp>
      <p:sp>
        <p:nvSpPr>
          <p:cNvPr id="4" name="TextBox 3"/>
          <p:cNvSpPr txBox="1"/>
          <p:nvPr/>
        </p:nvSpPr>
        <p:spPr>
          <a:xfrm>
            <a:off x="2639291" y="2272145"/>
            <a:ext cx="380232" cy="307777"/>
          </a:xfrm>
          <a:prstGeom prst="rect">
            <a:avLst/>
          </a:prstGeom>
          <a:noFill/>
        </p:spPr>
        <p:txBody>
          <a:bodyPr wrap="none" rtlCol="0">
            <a:spAutoFit/>
          </a:bodyPr>
          <a:lstStyle/>
          <a:p>
            <a:r>
              <a:rPr lang="en-US" dirty="0" smtClean="0"/>
              <a:t>T</a:t>
            </a:r>
            <a:r>
              <a:rPr lang="en-US" baseline="-25000" dirty="0"/>
              <a:t>C</a:t>
            </a:r>
            <a:endParaRPr lang="en-US" dirty="0"/>
          </a:p>
        </p:txBody>
      </p:sp>
      <p:sp>
        <p:nvSpPr>
          <p:cNvPr id="5" name="TextBox 4"/>
          <p:cNvSpPr txBox="1"/>
          <p:nvPr/>
        </p:nvSpPr>
        <p:spPr>
          <a:xfrm>
            <a:off x="4849091" y="2507673"/>
            <a:ext cx="465192" cy="307777"/>
          </a:xfrm>
          <a:prstGeom prst="rect">
            <a:avLst/>
          </a:prstGeom>
          <a:noFill/>
        </p:spPr>
        <p:txBody>
          <a:bodyPr wrap="none" rtlCol="0">
            <a:spAutoFit/>
          </a:bodyPr>
          <a:lstStyle/>
          <a:p>
            <a:r>
              <a:rPr lang="en-US" dirty="0" smtClean="0"/>
              <a:t>P</a:t>
            </a:r>
            <a:r>
              <a:rPr lang="en-US" baseline="-25000" dirty="0" smtClean="0"/>
              <a:t>HF</a:t>
            </a:r>
            <a:endParaRPr lang="en-US" dirty="0"/>
          </a:p>
        </p:txBody>
      </p:sp>
      <p:sp>
        <p:nvSpPr>
          <p:cNvPr id="6" name="TextBox 5"/>
          <p:cNvSpPr txBox="1"/>
          <p:nvPr/>
        </p:nvSpPr>
        <p:spPr>
          <a:xfrm>
            <a:off x="7792413" y="2729400"/>
            <a:ext cx="478016" cy="307777"/>
          </a:xfrm>
          <a:prstGeom prst="rect">
            <a:avLst/>
          </a:prstGeom>
          <a:noFill/>
        </p:spPr>
        <p:txBody>
          <a:bodyPr wrap="none" rtlCol="0">
            <a:spAutoFit/>
          </a:bodyPr>
          <a:lstStyle/>
          <a:p>
            <a:r>
              <a:rPr lang="en-US" dirty="0" smtClean="0"/>
              <a:t>P</a:t>
            </a:r>
            <a:r>
              <a:rPr lang="en-US" baseline="-25000" dirty="0" smtClean="0"/>
              <a:t>HC</a:t>
            </a:r>
            <a:endParaRPr lang="en-US" dirty="0"/>
          </a:p>
        </p:txBody>
      </p:sp>
      <p:pic>
        <p:nvPicPr>
          <p:cNvPr id="7" name="Picture 6"/>
          <p:cNvPicPr>
            <a:picLocks noChangeAspect="1"/>
          </p:cNvPicPr>
          <p:nvPr/>
        </p:nvPicPr>
        <p:blipFill>
          <a:blip r:embed="rId3"/>
          <a:stretch>
            <a:fillRect/>
          </a:stretch>
        </p:blipFill>
        <p:spPr>
          <a:xfrm>
            <a:off x="1703825" y="3620544"/>
            <a:ext cx="6381750" cy="685800"/>
          </a:xfrm>
          <a:prstGeom prst="rect">
            <a:avLst/>
          </a:prstGeom>
          <a:ln>
            <a:solidFill>
              <a:srgbClr val="FF0000"/>
            </a:solidFill>
          </a:ln>
        </p:spPr>
      </p:pic>
      <p:sp>
        <p:nvSpPr>
          <p:cNvPr id="8" name="TextBox 7"/>
          <p:cNvSpPr txBox="1"/>
          <p:nvPr/>
        </p:nvSpPr>
        <p:spPr>
          <a:xfrm>
            <a:off x="3019523" y="4468091"/>
            <a:ext cx="1427786" cy="523220"/>
          </a:xfrm>
          <a:prstGeom prst="rect">
            <a:avLst/>
          </a:prstGeom>
          <a:noFill/>
        </p:spPr>
        <p:txBody>
          <a:bodyPr wrap="square" rtlCol="0">
            <a:spAutoFit/>
          </a:bodyPr>
          <a:lstStyle/>
          <a:p>
            <a:pPr algn="r"/>
            <a:r>
              <a:rPr lang="ar-IQ" dirty="0"/>
              <a:t>التوصيل الحراري </a:t>
            </a:r>
            <a:r>
              <a:rPr lang="ar-IQ" dirty="0" smtClean="0"/>
              <a:t>للعمود</a:t>
            </a:r>
            <a:endParaRPr lang="en-US" dirty="0"/>
          </a:p>
        </p:txBody>
      </p:sp>
      <p:sp>
        <p:nvSpPr>
          <p:cNvPr id="9" name="Down Arrow 8"/>
          <p:cNvSpPr/>
          <p:nvPr/>
        </p:nvSpPr>
        <p:spPr>
          <a:xfrm>
            <a:off x="3653727" y="4066309"/>
            <a:ext cx="125458"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83289" y="4273429"/>
            <a:ext cx="3041072" cy="738664"/>
          </a:xfrm>
          <a:prstGeom prst="rect">
            <a:avLst/>
          </a:prstGeom>
          <a:noFill/>
        </p:spPr>
        <p:txBody>
          <a:bodyPr wrap="square" rtlCol="0">
            <a:spAutoFit/>
          </a:bodyPr>
          <a:lstStyle/>
          <a:p>
            <a:pPr algn="r"/>
            <a:r>
              <a:rPr lang="ar-IQ"/>
              <a:t>يُستخدم لأن التوصيل الحراري يُشار إليه أحيانًا باسم تأثير فورييه تكريمًا لمساهمات جان بابتيست جوزيف فورييه البارزة في دراسة انتشار الحرارة.</a:t>
            </a:r>
            <a:endParaRPr lang="en-US" dirty="0"/>
          </a:p>
        </p:txBody>
      </p:sp>
      <p:sp>
        <p:nvSpPr>
          <p:cNvPr id="11" name="Down Arrow 10"/>
          <p:cNvSpPr/>
          <p:nvPr/>
        </p:nvSpPr>
        <p:spPr>
          <a:xfrm rot="12339258">
            <a:off x="2130047" y="4074042"/>
            <a:ext cx="58256" cy="2528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rot="12339258">
            <a:off x="3064639" y="4075279"/>
            <a:ext cx="67712" cy="2238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76201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3236" y="55416"/>
            <a:ext cx="8745604" cy="5020819"/>
          </a:xfrm>
          <a:prstGeom prst="rect">
            <a:avLst/>
          </a:prstGeom>
        </p:spPr>
      </p:pic>
    </p:spTree>
    <p:extLst>
      <p:ext uri="{BB962C8B-B14F-4D97-AF65-F5344CB8AC3E}">
        <p14:creationId xmlns:p14="http://schemas.microsoft.com/office/powerpoint/2010/main" val="345597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46020" y="43700"/>
            <a:ext cx="6501554" cy="5099800"/>
          </a:xfrm>
          <a:prstGeom prst="rect">
            <a:avLst/>
          </a:prstGeom>
        </p:spPr>
      </p:pic>
    </p:spTree>
    <p:extLst>
      <p:ext uri="{BB962C8B-B14F-4D97-AF65-F5344CB8AC3E}">
        <p14:creationId xmlns:p14="http://schemas.microsoft.com/office/powerpoint/2010/main" val="2374537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84563" y="91090"/>
            <a:ext cx="5948543" cy="4965831"/>
          </a:xfrm>
          <a:prstGeom prst="rect">
            <a:avLst/>
          </a:prstGeom>
        </p:spPr>
      </p:pic>
    </p:spTree>
    <p:extLst>
      <p:ext uri="{BB962C8B-B14F-4D97-AF65-F5344CB8AC3E}">
        <p14:creationId xmlns:p14="http://schemas.microsoft.com/office/powerpoint/2010/main" val="29357274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0427" y="228600"/>
            <a:ext cx="7355671" cy="4470323"/>
          </a:xfrm>
          <a:prstGeom prst="rect">
            <a:avLst/>
          </a:prstGeom>
        </p:spPr>
      </p:pic>
    </p:spTree>
    <p:extLst>
      <p:ext uri="{BB962C8B-B14F-4D97-AF65-F5344CB8AC3E}">
        <p14:creationId xmlns:p14="http://schemas.microsoft.com/office/powerpoint/2010/main" val="37022492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2399" y="1013283"/>
            <a:ext cx="8359201" cy="3116934"/>
          </a:xfrm>
          <a:prstGeom prst="rect">
            <a:avLst/>
          </a:prstGeom>
        </p:spPr>
      </p:pic>
    </p:spTree>
    <p:extLst>
      <p:ext uri="{BB962C8B-B14F-4D97-AF65-F5344CB8AC3E}">
        <p14:creationId xmlns:p14="http://schemas.microsoft.com/office/powerpoint/2010/main" val="2489784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4319" y="91894"/>
            <a:ext cx="8391901" cy="5015886"/>
          </a:xfrm>
          <a:prstGeom prst="rect">
            <a:avLst/>
          </a:prstGeom>
        </p:spPr>
      </p:pic>
    </p:spTree>
    <p:extLst>
      <p:ext uri="{BB962C8B-B14F-4D97-AF65-F5344CB8AC3E}">
        <p14:creationId xmlns:p14="http://schemas.microsoft.com/office/powerpoint/2010/main" val="36480158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7475" y="378618"/>
            <a:ext cx="9056525" cy="4329113"/>
          </a:xfrm>
          <a:prstGeom prst="rect">
            <a:avLst/>
          </a:prstGeom>
        </p:spPr>
      </p:pic>
    </p:spTree>
    <p:extLst>
      <p:ext uri="{BB962C8B-B14F-4D97-AF65-F5344CB8AC3E}">
        <p14:creationId xmlns:p14="http://schemas.microsoft.com/office/powerpoint/2010/main" val="37510418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6903" y="138545"/>
            <a:ext cx="8396000" cy="4832903"/>
          </a:xfrm>
          <a:prstGeom prst="rect">
            <a:avLst/>
          </a:prstGeom>
        </p:spPr>
      </p:pic>
    </p:spTree>
    <p:extLst>
      <p:ext uri="{BB962C8B-B14F-4D97-AF65-F5344CB8AC3E}">
        <p14:creationId xmlns:p14="http://schemas.microsoft.com/office/powerpoint/2010/main" val="5505643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30235" y="235528"/>
            <a:ext cx="7004516" cy="4787172"/>
          </a:xfrm>
          <a:prstGeom prst="rect">
            <a:avLst/>
          </a:prstGeom>
        </p:spPr>
      </p:pic>
    </p:spTree>
    <p:extLst>
      <p:ext uri="{BB962C8B-B14F-4D97-AF65-F5344CB8AC3E}">
        <p14:creationId xmlns:p14="http://schemas.microsoft.com/office/powerpoint/2010/main" val="40462774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3291" y="110339"/>
            <a:ext cx="8457109" cy="4926650"/>
          </a:xfrm>
          <a:prstGeom prst="rect">
            <a:avLst/>
          </a:prstGeom>
        </p:spPr>
      </p:pic>
    </p:spTree>
    <p:extLst>
      <p:ext uri="{BB962C8B-B14F-4D97-AF65-F5344CB8AC3E}">
        <p14:creationId xmlns:p14="http://schemas.microsoft.com/office/powerpoint/2010/main" val="1421436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20370" y="76200"/>
            <a:ext cx="7475551" cy="3052267"/>
          </a:xfrm>
          <a:prstGeom prst="rect">
            <a:avLst/>
          </a:prstGeom>
        </p:spPr>
      </p:pic>
      <p:sp>
        <p:nvSpPr>
          <p:cNvPr id="3" name="TextBox 2"/>
          <p:cNvSpPr txBox="1"/>
          <p:nvPr/>
        </p:nvSpPr>
        <p:spPr>
          <a:xfrm>
            <a:off x="431798" y="3086881"/>
            <a:ext cx="8581260" cy="1384995"/>
          </a:xfrm>
          <a:prstGeom prst="rect">
            <a:avLst/>
          </a:prstGeom>
          <a:noFill/>
        </p:spPr>
        <p:txBody>
          <a:bodyPr wrap="none" rtlCol="0">
            <a:spAutoFit/>
          </a:bodyPr>
          <a:lstStyle/>
          <a:p>
            <a:r>
              <a:rPr lang="ar-IQ" dirty="0"/>
              <a:t>من ناحية أخرى، إذا كان الشريط عند درجة حرارة موحدة ولكن تم تسخينه (بواسطة تيار) إلى درجة حرارة أعلى من درجة حرارة الجسمين </a:t>
            </a:r>
            <a:endParaRPr lang="en-US" dirty="0" smtClean="0"/>
          </a:p>
          <a:p>
            <a:pPr algn="r"/>
            <a:r>
              <a:rPr lang="ar-IQ" dirty="0" smtClean="0"/>
              <a:t>الملامسين </a:t>
            </a:r>
            <a:r>
              <a:rPr lang="ar-IQ" dirty="0"/>
              <a:t>للوجهين النهائيين، فيجب أن تتدفق الحرارة </a:t>
            </a:r>
            <a:r>
              <a:rPr lang="ar-IQ" dirty="0" smtClean="0"/>
              <a:t>للخارج</a:t>
            </a:r>
            <a:endParaRPr lang="en-US" dirty="0" smtClean="0"/>
          </a:p>
          <a:p>
            <a:pPr algn="r"/>
            <a:r>
              <a:rPr lang="ar-IQ" dirty="0" smtClean="0"/>
              <a:t>الطاقة الحرارية المولدة بواسطة التيار هي ، </a:t>
            </a:r>
            <a:endParaRPr lang="en-US" dirty="0" smtClean="0"/>
          </a:p>
          <a:p>
            <a:pPr algn="r"/>
            <a:r>
              <a:rPr lang="en-US" dirty="0" smtClean="0"/>
              <a:t>I</a:t>
            </a:r>
            <a:r>
              <a:rPr lang="en-US" baseline="30000" dirty="0" smtClean="0"/>
              <a:t>2</a:t>
            </a:r>
            <a:r>
              <a:rPr lang="en-US" dirty="0" smtClean="0"/>
              <a:t>R</a:t>
            </a:r>
          </a:p>
          <a:p>
            <a:pPr algn="r"/>
            <a:r>
              <a:rPr lang="en-US" dirty="0" smtClean="0"/>
              <a:t> </a:t>
            </a:r>
            <a:r>
              <a:rPr lang="ar-IQ" dirty="0" smtClean="0"/>
              <a:t>  هي مقاومةالعمود</a:t>
            </a:r>
            <a:r>
              <a:rPr lang="en-US" dirty="0" smtClean="0"/>
              <a:t>R</a:t>
            </a:r>
            <a:endParaRPr lang="ar-IQ" dirty="0" smtClean="0"/>
          </a:p>
          <a:p>
            <a:pPr algn="r"/>
            <a:r>
              <a:rPr lang="ar-IQ" dirty="0"/>
              <a:t>نصف هذه الحرارة المتولدة سوف يتدفق من أحد الطرفين، والنصف الآخر من الطرف الآخر.</a:t>
            </a:r>
            <a:endParaRPr lang="en-US" dirty="0"/>
          </a:p>
        </p:txBody>
      </p:sp>
      <p:sp>
        <p:nvSpPr>
          <p:cNvPr id="6" name="TextBox 5"/>
          <p:cNvSpPr txBox="1"/>
          <p:nvPr/>
        </p:nvSpPr>
        <p:spPr>
          <a:xfrm>
            <a:off x="256309" y="318655"/>
            <a:ext cx="1704109" cy="738664"/>
          </a:xfrm>
          <a:prstGeom prst="rect">
            <a:avLst/>
          </a:prstGeom>
          <a:noFill/>
        </p:spPr>
        <p:txBody>
          <a:bodyPr wrap="square" rtlCol="0">
            <a:spAutoFit/>
          </a:bodyPr>
          <a:lstStyle/>
          <a:p>
            <a:pPr algn="r"/>
            <a:r>
              <a:rPr lang="ar-IQ" dirty="0"/>
              <a:t>لاحظ أن اتجاهات الأسهم للحرارة تختلف في </a:t>
            </a:r>
            <a:r>
              <a:rPr lang="ar-IQ" dirty="0" smtClean="0"/>
              <a:t>الشكلين ادناه</a:t>
            </a:r>
            <a:endParaRPr lang="en-US" dirty="0"/>
          </a:p>
        </p:txBody>
      </p:sp>
      <p:sp>
        <p:nvSpPr>
          <p:cNvPr id="7" name="Down Arrow 6"/>
          <p:cNvSpPr/>
          <p:nvPr/>
        </p:nvSpPr>
        <p:spPr>
          <a:xfrm rot="19591263">
            <a:off x="1032164" y="1191491"/>
            <a:ext cx="263236" cy="5126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pic>
        <p:nvPicPr>
          <p:cNvPr id="8" name="Picture 7"/>
          <p:cNvPicPr>
            <a:picLocks noChangeAspect="1"/>
          </p:cNvPicPr>
          <p:nvPr/>
        </p:nvPicPr>
        <p:blipFill>
          <a:blip r:embed="rId4"/>
          <a:stretch>
            <a:fillRect/>
          </a:stretch>
        </p:blipFill>
        <p:spPr>
          <a:xfrm>
            <a:off x="4707509" y="941788"/>
            <a:ext cx="420660" cy="506012"/>
          </a:xfrm>
          <a:prstGeom prst="rect">
            <a:avLst/>
          </a:prstGeom>
        </p:spPr>
      </p:pic>
    </p:spTree>
    <p:extLst>
      <p:ext uri="{BB962C8B-B14F-4D97-AF65-F5344CB8AC3E}">
        <p14:creationId xmlns:p14="http://schemas.microsoft.com/office/powerpoint/2010/main" val="29215088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22620" y="444782"/>
            <a:ext cx="4712616" cy="402371"/>
          </a:xfrm>
          <a:prstGeom prst="rect">
            <a:avLst/>
          </a:prstGeom>
        </p:spPr>
      </p:pic>
      <p:pic>
        <p:nvPicPr>
          <p:cNvPr id="3" name="Picture 2"/>
          <p:cNvPicPr>
            <a:picLocks noChangeAspect="1"/>
          </p:cNvPicPr>
          <p:nvPr/>
        </p:nvPicPr>
        <p:blipFill>
          <a:blip r:embed="rId3"/>
          <a:stretch>
            <a:fillRect/>
          </a:stretch>
        </p:blipFill>
        <p:spPr>
          <a:xfrm>
            <a:off x="2222620" y="1061016"/>
            <a:ext cx="2042337" cy="804742"/>
          </a:xfrm>
          <a:prstGeom prst="rect">
            <a:avLst/>
          </a:prstGeom>
        </p:spPr>
      </p:pic>
      <p:sp>
        <p:nvSpPr>
          <p:cNvPr id="4" name="Down Arrow 3"/>
          <p:cNvSpPr/>
          <p:nvPr/>
        </p:nvSpPr>
        <p:spPr>
          <a:xfrm rot="11297349" flipH="1">
            <a:off x="3297152" y="842618"/>
            <a:ext cx="46843" cy="2216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a:stretch>
            <a:fillRect/>
          </a:stretch>
        </p:blipFill>
        <p:spPr>
          <a:xfrm>
            <a:off x="2638688" y="840398"/>
            <a:ext cx="115834" cy="262151"/>
          </a:xfrm>
          <a:prstGeom prst="rect">
            <a:avLst/>
          </a:prstGeom>
        </p:spPr>
      </p:pic>
      <p:sp>
        <p:nvSpPr>
          <p:cNvPr id="6" name="TextBox 5"/>
          <p:cNvSpPr txBox="1"/>
          <p:nvPr/>
        </p:nvSpPr>
        <p:spPr>
          <a:xfrm>
            <a:off x="1379626" y="2124326"/>
            <a:ext cx="6788727" cy="307777"/>
          </a:xfrm>
          <a:prstGeom prst="rect">
            <a:avLst/>
          </a:prstGeom>
          <a:noFill/>
        </p:spPr>
        <p:txBody>
          <a:bodyPr wrap="square" rtlCol="0">
            <a:spAutoFit/>
          </a:bodyPr>
          <a:lstStyle/>
          <a:p>
            <a:pPr algn="r"/>
            <a:r>
              <a:rPr lang="ar-IQ" dirty="0"/>
              <a:t>إذا تعرض </a:t>
            </a:r>
            <a:r>
              <a:rPr lang="ar-IQ" dirty="0" smtClean="0"/>
              <a:t>العمود </a:t>
            </a:r>
            <a:r>
              <a:rPr lang="ar-IQ" dirty="0"/>
              <a:t>لفرق في درجة الحرارة وتيار في نفس الوقت، فإن تأثير فورييه وتأثير جول يكونان متراكبين:</a:t>
            </a:r>
            <a:endParaRPr lang="en-US" dirty="0"/>
          </a:p>
        </p:txBody>
      </p:sp>
      <p:pic>
        <p:nvPicPr>
          <p:cNvPr id="7" name="Picture 6"/>
          <p:cNvPicPr>
            <a:picLocks noChangeAspect="1"/>
          </p:cNvPicPr>
          <p:nvPr/>
        </p:nvPicPr>
        <p:blipFill>
          <a:blip r:embed="rId5"/>
          <a:stretch>
            <a:fillRect/>
          </a:stretch>
        </p:blipFill>
        <p:spPr>
          <a:xfrm>
            <a:off x="989502" y="2629159"/>
            <a:ext cx="7178851" cy="911800"/>
          </a:xfrm>
          <a:prstGeom prst="rect">
            <a:avLst/>
          </a:prstGeom>
          <a:ln>
            <a:solidFill>
              <a:srgbClr val="FF0000"/>
            </a:solidFill>
          </a:ln>
        </p:spPr>
      </p:pic>
      <p:sp>
        <p:nvSpPr>
          <p:cNvPr id="8" name="TextBox 7"/>
          <p:cNvSpPr txBox="1"/>
          <p:nvPr/>
        </p:nvSpPr>
        <p:spPr>
          <a:xfrm>
            <a:off x="213446" y="3935071"/>
            <a:ext cx="8980344" cy="307777"/>
          </a:xfrm>
          <a:prstGeom prst="rect">
            <a:avLst/>
          </a:prstGeom>
          <a:noFill/>
        </p:spPr>
        <p:txBody>
          <a:bodyPr wrap="none" rtlCol="0">
            <a:spAutoFit/>
          </a:bodyPr>
          <a:lstStyle/>
          <a:p>
            <a:r>
              <a:rPr lang="ar-IQ" dirty="0"/>
              <a:t>استخدمنا هنا اتجاهات تدفق الطاقة الحرارية الموضحة في الملحق. ومع ذلك، في بنية أكثر تعقيدًا، قد ينحرف تدفق الطاقة الحرارية بشكل مفاجئ عن المتوقع.</a:t>
            </a:r>
            <a:endParaRPr lang="en-US" dirty="0"/>
          </a:p>
        </p:txBody>
      </p:sp>
    </p:spTree>
    <p:extLst>
      <p:ext uri="{BB962C8B-B14F-4D97-AF65-F5344CB8AC3E}">
        <p14:creationId xmlns:p14="http://schemas.microsoft.com/office/powerpoint/2010/main" val="33915077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77915" y="0"/>
            <a:ext cx="6358679" cy="2871465"/>
          </a:xfrm>
          <a:prstGeom prst="rect">
            <a:avLst/>
          </a:prstGeom>
        </p:spPr>
      </p:pic>
      <p:sp>
        <p:nvSpPr>
          <p:cNvPr id="3" name="TextBox 2"/>
          <p:cNvSpPr txBox="1"/>
          <p:nvPr/>
        </p:nvSpPr>
        <p:spPr>
          <a:xfrm>
            <a:off x="76200" y="3082636"/>
            <a:ext cx="8465127" cy="1815882"/>
          </a:xfrm>
          <a:prstGeom prst="rect">
            <a:avLst/>
          </a:prstGeom>
          <a:noFill/>
        </p:spPr>
        <p:txBody>
          <a:bodyPr wrap="square" rtlCol="0">
            <a:spAutoFit/>
          </a:bodyPr>
          <a:lstStyle/>
          <a:p>
            <a:pPr algn="r"/>
            <a:r>
              <a:rPr lang="ar-IQ" dirty="0"/>
              <a:t>لنفترض أن لدينا ترموكبلًا يتكون من مادتين مختلفتين (موصلات أو أشباه موصلات) متصلتين معًا من أحد طرفيه. يمكن أن تتلامس </a:t>
            </a:r>
            <a:r>
              <a:rPr lang="ar-IQ" dirty="0" smtClean="0"/>
              <a:t>المادتين </a:t>
            </a:r>
            <a:r>
              <a:rPr lang="ar-IQ" dirty="0"/>
              <a:t>مع بعضها البعض بشكل مباشر أو يمكن ربطها بشريط معدني كما هو </a:t>
            </a:r>
            <a:r>
              <a:rPr lang="ar-IQ" dirty="0" smtClean="0"/>
              <a:t>موضح في الشكل اعلاه على جهة اليسار.</a:t>
            </a:r>
            <a:endParaRPr lang="en-US" dirty="0" smtClean="0"/>
          </a:p>
          <a:p>
            <a:pPr algn="r"/>
            <a:r>
              <a:rPr lang="ar-IQ" dirty="0"/>
              <a:t>طالما أن هذا الشريط المعدني عند درجة حرارة موحدة، فإنه لا يؤثر على أداء الثرموكبل (بشرط أن يكون للشريط مقاومة كهربائية </a:t>
            </a:r>
            <a:r>
              <a:rPr lang="ar-IQ" dirty="0" smtClean="0"/>
              <a:t>مهمله وموصلية </a:t>
            </a:r>
            <a:r>
              <a:rPr lang="ar-IQ" dirty="0"/>
              <a:t>حرارية لا نهائية بشكل أساسي</a:t>
            </a:r>
            <a:r>
              <a:rPr lang="ar-IQ" dirty="0" smtClean="0"/>
              <a:t>).</a:t>
            </a:r>
          </a:p>
          <a:p>
            <a:pPr algn="r"/>
            <a:r>
              <a:rPr lang="ar-IQ" dirty="0" smtClean="0"/>
              <a:t>ويتم </a:t>
            </a:r>
            <a:r>
              <a:rPr lang="ar-IQ" dirty="0"/>
              <a:t>توصيل الأطراف الحرة للأذرع بمصدر </a:t>
            </a:r>
            <a:r>
              <a:rPr lang="ar-IQ" dirty="0" smtClean="0"/>
              <a:t>التياركما موضحقي الشكل على جهة اليمين.</a:t>
            </a:r>
            <a:endParaRPr lang="en-US" dirty="0" smtClean="0"/>
          </a:p>
          <a:p>
            <a:pPr algn="r"/>
            <a:r>
              <a:rPr lang="ar-IQ" dirty="0"/>
              <a:t>مرة أخرى، إذا كانت الأسلاك المتصلة عند درجة حرارة موحدة، فإنها </a:t>
            </a:r>
            <a:r>
              <a:rPr lang="ar-IQ" dirty="0" smtClean="0"/>
              <a:t>ليس لها أي </a:t>
            </a:r>
            <a:r>
              <a:rPr lang="ar-IQ" dirty="0"/>
              <a:t>تأثير</a:t>
            </a:r>
            <a:r>
              <a:rPr lang="ar-IQ" dirty="0" smtClean="0"/>
              <a:t>.</a:t>
            </a:r>
            <a:endParaRPr lang="en-US" dirty="0" smtClean="0"/>
          </a:p>
          <a:p>
            <a:pPr algn="r"/>
            <a:r>
              <a:rPr lang="ar-IQ" dirty="0" smtClean="0"/>
              <a:t> </a:t>
            </a:r>
            <a:r>
              <a:rPr lang="ar-IQ" dirty="0"/>
              <a:t>كتلتان، حافظتا على درجة حرارة موحدة، متصلتان حراريًا بالوصلة وبالطرفين الحرين على التوالي. هاتان الكتلتان معزولتان كهربائيًا عن المزدوج الحراري.</a:t>
            </a:r>
            <a:endParaRPr lang="en-US" dirty="0"/>
          </a:p>
        </p:txBody>
      </p:sp>
    </p:spTree>
    <p:extLst>
      <p:ext uri="{BB962C8B-B14F-4D97-AF65-F5344CB8AC3E}">
        <p14:creationId xmlns:p14="http://schemas.microsoft.com/office/powerpoint/2010/main" val="35048688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2782" y="120528"/>
            <a:ext cx="7959437" cy="1384995"/>
          </a:xfrm>
          <a:prstGeom prst="rect">
            <a:avLst/>
          </a:prstGeom>
          <a:noFill/>
        </p:spPr>
        <p:txBody>
          <a:bodyPr wrap="square" rtlCol="0">
            <a:spAutoFit/>
          </a:bodyPr>
          <a:lstStyle/>
          <a:p>
            <a:pPr algn="r"/>
            <a:r>
              <a:rPr lang="ar-IQ" dirty="0"/>
              <a:t>الكتلة التي تلامس الوصلة هي مصدر الحرارة وتكون عند درجة الحرارة              الكتلة الأخرى هي المشتت الحراري وهي </a:t>
            </a:r>
            <a:r>
              <a:rPr lang="ar-IQ" dirty="0" smtClean="0"/>
              <a:t>في</a:t>
            </a:r>
            <a:endParaRPr lang="en-US" dirty="0" smtClean="0"/>
          </a:p>
          <a:p>
            <a:pPr algn="r"/>
            <a:r>
              <a:rPr lang="ar-IQ" dirty="0"/>
              <a:t>يتم قياس معدل تدفق الحرارة </a:t>
            </a:r>
            <a:r>
              <a:rPr lang="ar-IQ" dirty="0" smtClean="0"/>
              <a:t>         من المصدر </a:t>
            </a:r>
            <a:r>
              <a:rPr lang="ar-IQ" dirty="0"/>
              <a:t>إلى الحوض كما هو موضح في المربع الموجود في نهاية هذا القسم الفرعي</a:t>
            </a:r>
            <a:r>
              <a:rPr lang="ar-IQ" dirty="0" smtClean="0"/>
              <a:t>.</a:t>
            </a:r>
            <a:endParaRPr lang="en-US" dirty="0" smtClean="0"/>
          </a:p>
          <a:p>
            <a:pPr algn="r"/>
            <a:r>
              <a:rPr lang="ar-IQ" dirty="0"/>
              <a:t>افترض أن الثرموكبل معزول بعناية بحيث يمكنه تبادل الحرارة فقط مع المصدر </a:t>
            </a:r>
            <a:r>
              <a:rPr lang="ar-IQ" dirty="0" smtClean="0"/>
              <a:t>والمشتت.</a:t>
            </a:r>
          </a:p>
          <a:p>
            <a:pPr algn="r"/>
            <a:endParaRPr lang="ar-IQ" dirty="0"/>
          </a:p>
          <a:p>
            <a:pPr algn="r"/>
            <a:r>
              <a:rPr lang="ar-IQ" dirty="0"/>
              <a:t>إذا قمنا </a:t>
            </a:r>
            <a:r>
              <a:rPr lang="ar-IQ" dirty="0" smtClean="0"/>
              <a:t>بالقياس         كدالة                             على </a:t>
            </a:r>
            <a:r>
              <a:rPr lang="ar-IQ" dirty="0"/>
              <a:t>عدم وجود تيار عبر الثرموكبل، فسنجد أن </a:t>
            </a:r>
            <a:r>
              <a:rPr lang="ar-IQ" dirty="0" smtClean="0"/>
              <a:t>            يتناسب </a:t>
            </a:r>
            <a:r>
              <a:rPr lang="ar-IQ" dirty="0"/>
              <a:t>مع فرق درجة الحرارة (كما في المعادلة 1):</a:t>
            </a:r>
            <a:r>
              <a:rPr lang="en-US" dirty="0" smtClean="0"/>
              <a:t>   </a:t>
            </a:r>
            <a:endParaRPr lang="en-US" dirty="0"/>
          </a:p>
        </p:txBody>
      </p:sp>
      <p:pic>
        <p:nvPicPr>
          <p:cNvPr id="3" name="Picture 2"/>
          <p:cNvPicPr>
            <a:picLocks noChangeAspect="1"/>
          </p:cNvPicPr>
          <p:nvPr/>
        </p:nvPicPr>
        <p:blipFill>
          <a:blip r:embed="rId2"/>
          <a:stretch>
            <a:fillRect/>
          </a:stretch>
        </p:blipFill>
        <p:spPr>
          <a:xfrm>
            <a:off x="4167618" y="120528"/>
            <a:ext cx="323850" cy="285750"/>
          </a:xfrm>
          <a:prstGeom prst="rect">
            <a:avLst/>
          </a:prstGeom>
        </p:spPr>
      </p:pic>
      <p:pic>
        <p:nvPicPr>
          <p:cNvPr id="4" name="Picture 3"/>
          <p:cNvPicPr>
            <a:picLocks noChangeAspect="1"/>
          </p:cNvPicPr>
          <p:nvPr/>
        </p:nvPicPr>
        <p:blipFill>
          <a:blip r:embed="rId3"/>
          <a:stretch>
            <a:fillRect/>
          </a:stretch>
        </p:blipFill>
        <p:spPr>
          <a:xfrm>
            <a:off x="1047878" y="122693"/>
            <a:ext cx="333375" cy="295275"/>
          </a:xfrm>
          <a:prstGeom prst="rect">
            <a:avLst/>
          </a:prstGeom>
        </p:spPr>
      </p:pic>
      <p:pic>
        <p:nvPicPr>
          <p:cNvPr id="5" name="Picture 4"/>
          <p:cNvPicPr>
            <a:picLocks noChangeAspect="1"/>
          </p:cNvPicPr>
          <p:nvPr/>
        </p:nvPicPr>
        <p:blipFill>
          <a:blip r:embed="rId4"/>
          <a:stretch>
            <a:fillRect/>
          </a:stretch>
        </p:blipFill>
        <p:spPr>
          <a:xfrm>
            <a:off x="6603856" y="370113"/>
            <a:ext cx="342900" cy="295275"/>
          </a:xfrm>
          <a:prstGeom prst="rect">
            <a:avLst/>
          </a:prstGeom>
        </p:spPr>
      </p:pic>
      <p:pic>
        <p:nvPicPr>
          <p:cNvPr id="6" name="Picture 5"/>
          <p:cNvPicPr>
            <a:picLocks noChangeAspect="1"/>
          </p:cNvPicPr>
          <p:nvPr/>
        </p:nvPicPr>
        <p:blipFill>
          <a:blip r:embed="rId4"/>
          <a:stretch>
            <a:fillRect/>
          </a:stretch>
        </p:blipFill>
        <p:spPr>
          <a:xfrm>
            <a:off x="7493577" y="961377"/>
            <a:ext cx="268432" cy="295275"/>
          </a:xfrm>
          <a:prstGeom prst="rect">
            <a:avLst/>
          </a:prstGeom>
        </p:spPr>
      </p:pic>
      <p:pic>
        <p:nvPicPr>
          <p:cNvPr id="7" name="Picture 6"/>
          <p:cNvPicPr>
            <a:picLocks noChangeAspect="1"/>
          </p:cNvPicPr>
          <p:nvPr/>
        </p:nvPicPr>
        <p:blipFill>
          <a:blip r:embed="rId5"/>
          <a:stretch>
            <a:fillRect/>
          </a:stretch>
        </p:blipFill>
        <p:spPr>
          <a:xfrm>
            <a:off x="5984731" y="932801"/>
            <a:ext cx="962025" cy="352425"/>
          </a:xfrm>
          <a:prstGeom prst="rect">
            <a:avLst/>
          </a:prstGeom>
        </p:spPr>
      </p:pic>
      <p:pic>
        <p:nvPicPr>
          <p:cNvPr id="8" name="Picture 7"/>
          <p:cNvPicPr>
            <a:picLocks noChangeAspect="1"/>
          </p:cNvPicPr>
          <p:nvPr/>
        </p:nvPicPr>
        <p:blipFill>
          <a:blip r:embed="rId4"/>
          <a:stretch>
            <a:fillRect/>
          </a:stretch>
        </p:blipFill>
        <p:spPr>
          <a:xfrm>
            <a:off x="2634096" y="961377"/>
            <a:ext cx="342900" cy="295275"/>
          </a:xfrm>
          <a:prstGeom prst="rect">
            <a:avLst/>
          </a:prstGeom>
        </p:spPr>
      </p:pic>
      <p:pic>
        <p:nvPicPr>
          <p:cNvPr id="9" name="Picture 8"/>
          <p:cNvPicPr>
            <a:picLocks noChangeAspect="1"/>
          </p:cNvPicPr>
          <p:nvPr/>
        </p:nvPicPr>
        <p:blipFill>
          <a:blip r:embed="rId6"/>
          <a:stretch>
            <a:fillRect/>
          </a:stretch>
        </p:blipFill>
        <p:spPr>
          <a:xfrm>
            <a:off x="1381253" y="1505523"/>
            <a:ext cx="6275851" cy="3634267"/>
          </a:xfrm>
          <a:prstGeom prst="rect">
            <a:avLst/>
          </a:prstGeom>
        </p:spPr>
      </p:pic>
    </p:spTree>
    <p:extLst>
      <p:ext uri="{BB962C8B-B14F-4D97-AF65-F5344CB8AC3E}">
        <p14:creationId xmlns:p14="http://schemas.microsoft.com/office/powerpoint/2010/main" val="35446566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41633" y="110453"/>
            <a:ext cx="6211351" cy="2858267"/>
          </a:xfrm>
          <a:prstGeom prst="rect">
            <a:avLst/>
          </a:prstGeom>
        </p:spPr>
      </p:pic>
      <p:sp>
        <p:nvSpPr>
          <p:cNvPr id="3" name="TextBox 2"/>
          <p:cNvSpPr txBox="1"/>
          <p:nvPr/>
        </p:nvSpPr>
        <p:spPr>
          <a:xfrm>
            <a:off x="256310" y="3221182"/>
            <a:ext cx="8569036" cy="954107"/>
          </a:xfrm>
          <a:prstGeom prst="rect">
            <a:avLst/>
          </a:prstGeom>
          <a:noFill/>
        </p:spPr>
        <p:txBody>
          <a:bodyPr wrap="square" rtlCol="0">
            <a:spAutoFit/>
          </a:bodyPr>
          <a:lstStyle/>
          <a:p>
            <a:pPr algn="r"/>
            <a:r>
              <a:rPr lang="ar-IQ" dirty="0"/>
              <a:t>يظهر الرسم البياني </a:t>
            </a:r>
            <a:r>
              <a:rPr lang="ar-IQ" dirty="0" smtClean="0"/>
              <a:t>المتوقع  ل              مقابل        على </a:t>
            </a:r>
            <a:r>
              <a:rPr lang="ar-IQ" dirty="0"/>
              <a:t>شكل خط منقط في </a:t>
            </a:r>
            <a:r>
              <a:rPr lang="ar-IQ" dirty="0" smtClean="0"/>
              <a:t>الشكل   5.4.</a:t>
            </a:r>
          </a:p>
          <a:p>
            <a:pPr algn="r"/>
            <a:r>
              <a:rPr lang="ar-IQ" dirty="0"/>
              <a:t>اتضح أن التغيير </a:t>
            </a:r>
            <a:r>
              <a:rPr lang="ar-IQ" dirty="0" smtClean="0"/>
              <a:t>في                    مع </a:t>
            </a:r>
            <a:r>
              <a:rPr lang="ar-IQ" dirty="0"/>
              <a:t>تغير           يتم ملاحظته بالفعل ولكنه ليس مستقلاً عن </a:t>
            </a:r>
            <a:r>
              <a:rPr lang="ar-IQ" dirty="0" smtClean="0"/>
              <a:t>علامة</a:t>
            </a:r>
          </a:p>
          <a:p>
            <a:pPr algn="r"/>
            <a:endParaRPr lang="ar-IQ" dirty="0"/>
          </a:p>
          <a:p>
            <a:pPr algn="r"/>
            <a:r>
              <a:rPr lang="ar-IQ" dirty="0"/>
              <a:t>العلاقة المُحددة تجريبيًا بين            </a:t>
            </a:r>
            <a:r>
              <a:rPr lang="ar-IQ" dirty="0" smtClean="0"/>
              <a:t>و           </a:t>
            </a:r>
            <a:r>
              <a:rPr lang="ar-IQ" dirty="0"/>
              <a:t>مُرسومة، لثرموكبل مُعين، كخط </a:t>
            </a:r>
            <a:r>
              <a:rPr lang="ar-IQ" dirty="0" smtClean="0"/>
              <a:t>متصل</a:t>
            </a:r>
            <a:r>
              <a:rPr lang="ar-IQ" dirty="0"/>
              <a:t>. يتناسب الانحدار من الدرجة الثانية مع البيانات بشكل جيد:</a:t>
            </a:r>
            <a:r>
              <a:rPr lang="en-US" dirty="0" smtClean="0"/>
              <a:t>  </a:t>
            </a:r>
            <a:endParaRPr lang="en-US" dirty="0"/>
          </a:p>
        </p:txBody>
      </p:sp>
      <p:pic>
        <p:nvPicPr>
          <p:cNvPr id="5" name="Picture 4"/>
          <p:cNvPicPr>
            <a:picLocks noChangeAspect="1"/>
          </p:cNvPicPr>
          <p:nvPr/>
        </p:nvPicPr>
        <p:blipFill>
          <a:blip r:embed="rId3"/>
          <a:stretch>
            <a:fillRect/>
          </a:stretch>
        </p:blipFill>
        <p:spPr>
          <a:xfrm>
            <a:off x="6479479" y="3236326"/>
            <a:ext cx="341406" cy="292633"/>
          </a:xfrm>
          <a:prstGeom prst="rect">
            <a:avLst/>
          </a:prstGeom>
        </p:spPr>
      </p:pic>
      <p:pic>
        <p:nvPicPr>
          <p:cNvPr id="6" name="Picture 5"/>
          <p:cNvPicPr>
            <a:picLocks noChangeAspect="1"/>
          </p:cNvPicPr>
          <p:nvPr/>
        </p:nvPicPr>
        <p:blipFill>
          <a:blip r:embed="rId4"/>
          <a:stretch>
            <a:fillRect/>
          </a:stretch>
        </p:blipFill>
        <p:spPr>
          <a:xfrm>
            <a:off x="5824158" y="3289855"/>
            <a:ext cx="141900" cy="226333"/>
          </a:xfrm>
          <a:prstGeom prst="rect">
            <a:avLst/>
          </a:prstGeom>
        </p:spPr>
      </p:pic>
      <p:pic>
        <p:nvPicPr>
          <p:cNvPr id="7" name="Picture 6"/>
          <p:cNvPicPr>
            <a:picLocks noChangeAspect="1"/>
          </p:cNvPicPr>
          <p:nvPr/>
        </p:nvPicPr>
        <p:blipFill>
          <a:blip r:embed="rId3"/>
          <a:stretch>
            <a:fillRect/>
          </a:stretch>
        </p:blipFill>
        <p:spPr>
          <a:xfrm>
            <a:off x="7023669" y="3451769"/>
            <a:ext cx="341406" cy="292633"/>
          </a:xfrm>
          <a:prstGeom prst="rect">
            <a:avLst/>
          </a:prstGeom>
        </p:spPr>
      </p:pic>
      <p:pic>
        <p:nvPicPr>
          <p:cNvPr id="8" name="Picture 7"/>
          <p:cNvPicPr>
            <a:picLocks noChangeAspect="1"/>
          </p:cNvPicPr>
          <p:nvPr/>
        </p:nvPicPr>
        <p:blipFill>
          <a:blip r:embed="rId5"/>
          <a:stretch>
            <a:fillRect/>
          </a:stretch>
        </p:blipFill>
        <p:spPr>
          <a:xfrm>
            <a:off x="5925860" y="3504983"/>
            <a:ext cx="170141" cy="225572"/>
          </a:xfrm>
          <a:prstGeom prst="rect">
            <a:avLst/>
          </a:prstGeom>
        </p:spPr>
      </p:pic>
      <p:pic>
        <p:nvPicPr>
          <p:cNvPr id="9" name="Picture 8"/>
          <p:cNvPicPr>
            <a:picLocks noChangeAspect="1"/>
          </p:cNvPicPr>
          <p:nvPr/>
        </p:nvPicPr>
        <p:blipFill>
          <a:blip r:embed="rId5"/>
          <a:stretch>
            <a:fillRect/>
          </a:stretch>
        </p:blipFill>
        <p:spPr>
          <a:xfrm>
            <a:off x="2746241" y="3484202"/>
            <a:ext cx="146317" cy="225572"/>
          </a:xfrm>
          <a:prstGeom prst="rect">
            <a:avLst/>
          </a:prstGeom>
        </p:spPr>
      </p:pic>
      <p:pic>
        <p:nvPicPr>
          <p:cNvPr id="10" name="Picture 9"/>
          <p:cNvPicPr>
            <a:picLocks noChangeAspect="1"/>
          </p:cNvPicPr>
          <p:nvPr/>
        </p:nvPicPr>
        <p:blipFill>
          <a:blip r:embed="rId3"/>
          <a:stretch>
            <a:fillRect/>
          </a:stretch>
        </p:blipFill>
        <p:spPr>
          <a:xfrm>
            <a:off x="6820885" y="3921251"/>
            <a:ext cx="341406" cy="292633"/>
          </a:xfrm>
          <a:prstGeom prst="rect">
            <a:avLst/>
          </a:prstGeom>
        </p:spPr>
      </p:pic>
      <p:pic>
        <p:nvPicPr>
          <p:cNvPr id="11" name="Picture 10"/>
          <p:cNvPicPr>
            <a:picLocks noChangeAspect="1"/>
          </p:cNvPicPr>
          <p:nvPr/>
        </p:nvPicPr>
        <p:blipFill>
          <a:blip r:embed="rId4"/>
          <a:stretch>
            <a:fillRect/>
          </a:stretch>
        </p:blipFill>
        <p:spPr>
          <a:xfrm>
            <a:off x="6315999" y="3934092"/>
            <a:ext cx="141900" cy="226333"/>
          </a:xfrm>
          <a:prstGeom prst="rect">
            <a:avLst/>
          </a:prstGeom>
        </p:spPr>
      </p:pic>
      <p:pic>
        <p:nvPicPr>
          <p:cNvPr id="12" name="Picture 11"/>
          <p:cNvPicPr>
            <a:picLocks noChangeAspect="1"/>
          </p:cNvPicPr>
          <p:nvPr/>
        </p:nvPicPr>
        <p:blipFill>
          <a:blip r:embed="rId6"/>
          <a:stretch>
            <a:fillRect/>
          </a:stretch>
        </p:blipFill>
        <p:spPr>
          <a:xfrm>
            <a:off x="2819399" y="4390153"/>
            <a:ext cx="4476301" cy="523800"/>
          </a:xfrm>
          <a:prstGeom prst="rect">
            <a:avLst/>
          </a:prstGeom>
          <a:ln>
            <a:solidFill>
              <a:srgbClr val="FF0000"/>
            </a:solidFill>
          </a:ln>
        </p:spPr>
      </p:pic>
    </p:spTree>
    <p:extLst>
      <p:ext uri="{BB962C8B-B14F-4D97-AF65-F5344CB8AC3E}">
        <p14:creationId xmlns:p14="http://schemas.microsoft.com/office/powerpoint/2010/main" val="40282129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3236" y="173182"/>
            <a:ext cx="8693728" cy="1600438"/>
          </a:xfrm>
          <a:prstGeom prst="rect">
            <a:avLst/>
          </a:prstGeom>
          <a:noFill/>
        </p:spPr>
        <p:txBody>
          <a:bodyPr wrap="square" rtlCol="0">
            <a:spAutoFit/>
          </a:bodyPr>
          <a:lstStyle/>
          <a:p>
            <a:pPr algn="r"/>
            <a:r>
              <a:rPr lang="ar-IQ" dirty="0"/>
              <a:t>فيما سبق، نتعرف على مصطلح التوصيل الحراري لأنه مستقل عن              </a:t>
            </a:r>
            <a:r>
              <a:rPr lang="ar-IQ" dirty="0" smtClean="0"/>
              <a:t>....       </a:t>
            </a:r>
            <a:r>
              <a:rPr lang="ar-IQ" dirty="0"/>
              <a:t>نحن ندرك أيضًا مصطلح تسخين </a:t>
            </a:r>
            <a:r>
              <a:rPr lang="ar-IQ" dirty="0" smtClean="0"/>
              <a:t>جول</a:t>
            </a:r>
          </a:p>
          <a:p>
            <a:pPr algn="r"/>
            <a:endParaRPr lang="ar-IQ" dirty="0"/>
          </a:p>
          <a:p>
            <a:pPr algn="r"/>
            <a:r>
              <a:rPr lang="ar-IQ" dirty="0"/>
              <a:t>بالإضافة إلى هذين المصطلحين، هناك خطي واحد </a:t>
            </a:r>
            <a:r>
              <a:rPr lang="ar-IQ" dirty="0" smtClean="0"/>
              <a:t>في</a:t>
            </a:r>
          </a:p>
          <a:p>
            <a:pPr algn="r"/>
            <a:endParaRPr lang="ar-IQ" dirty="0"/>
          </a:p>
          <a:p>
            <a:pPr algn="r"/>
            <a:r>
              <a:rPr lang="ar-IQ" dirty="0"/>
              <a:t>وهذا يعني أنه إذا كان التيار في اتجاه واحد، يتم نقل الحرارة من المصدر إلى </a:t>
            </a:r>
            <a:r>
              <a:rPr lang="ar-IQ" dirty="0" smtClean="0"/>
              <a:t>المشتت، </a:t>
            </a:r>
            <a:r>
              <a:rPr lang="ar-IQ" dirty="0"/>
              <a:t>وإذا انعكس، فإن </a:t>
            </a:r>
            <a:r>
              <a:rPr lang="ar-IQ" dirty="0" smtClean="0"/>
              <a:t>نقل الحرارة يكون كذلك</a:t>
            </a:r>
            <a:r>
              <a:rPr lang="ar-IQ" dirty="0"/>
              <a:t>. من الواضح أن الطاقة الحرارية تنتقل عن طريق التيار الكهربائي. يُطلق على هذا النقل العكسي اسم تأثير بيلتييه (جان تشارلز أثاناس بيلتييه</a:t>
            </a:r>
            <a:r>
              <a:rPr lang="ar-IQ" dirty="0" smtClean="0"/>
              <a:t>).</a:t>
            </a:r>
          </a:p>
          <a:p>
            <a:pPr algn="r"/>
            <a:r>
              <a:rPr lang="ar-IQ" dirty="0"/>
              <a:t>من الأدلة التجريبية، تتناسب حرارة بيلتييه المنقولة طرديًا مع التيار. لذا، يمكننا كتابة:</a:t>
            </a:r>
            <a:r>
              <a:rPr lang="en-US" dirty="0" smtClean="0"/>
              <a:t>   </a:t>
            </a:r>
            <a:endParaRPr lang="en-US" dirty="0"/>
          </a:p>
        </p:txBody>
      </p:sp>
      <p:pic>
        <p:nvPicPr>
          <p:cNvPr id="3" name="Picture 2"/>
          <p:cNvPicPr>
            <a:picLocks noChangeAspect="1"/>
          </p:cNvPicPr>
          <p:nvPr/>
        </p:nvPicPr>
        <p:blipFill>
          <a:blip r:embed="rId2"/>
          <a:stretch>
            <a:fillRect/>
          </a:stretch>
        </p:blipFill>
        <p:spPr>
          <a:xfrm>
            <a:off x="4824422" y="214284"/>
            <a:ext cx="146317" cy="225572"/>
          </a:xfrm>
          <a:prstGeom prst="rect">
            <a:avLst/>
          </a:prstGeom>
        </p:spPr>
      </p:pic>
      <p:pic>
        <p:nvPicPr>
          <p:cNvPr id="5" name="Picture 4"/>
          <p:cNvPicPr>
            <a:picLocks noChangeAspect="1"/>
          </p:cNvPicPr>
          <p:nvPr/>
        </p:nvPicPr>
        <p:blipFill>
          <a:blip r:embed="rId3"/>
          <a:stretch>
            <a:fillRect/>
          </a:stretch>
        </p:blipFill>
        <p:spPr>
          <a:xfrm>
            <a:off x="263236" y="193720"/>
            <a:ext cx="1419225" cy="266700"/>
          </a:xfrm>
          <a:prstGeom prst="rect">
            <a:avLst/>
          </a:prstGeom>
        </p:spPr>
      </p:pic>
      <p:pic>
        <p:nvPicPr>
          <p:cNvPr id="6" name="Picture 5"/>
          <p:cNvPicPr>
            <a:picLocks noChangeAspect="1"/>
          </p:cNvPicPr>
          <p:nvPr/>
        </p:nvPicPr>
        <p:blipFill>
          <a:blip r:embed="rId4"/>
          <a:stretch>
            <a:fillRect/>
          </a:stretch>
        </p:blipFill>
        <p:spPr>
          <a:xfrm>
            <a:off x="5461732" y="686274"/>
            <a:ext cx="146317" cy="225572"/>
          </a:xfrm>
          <a:prstGeom prst="rect">
            <a:avLst/>
          </a:prstGeom>
        </p:spPr>
      </p:pic>
      <p:pic>
        <p:nvPicPr>
          <p:cNvPr id="9" name="Picture 8"/>
          <p:cNvPicPr>
            <a:picLocks noChangeAspect="1"/>
          </p:cNvPicPr>
          <p:nvPr/>
        </p:nvPicPr>
        <p:blipFill>
          <a:blip r:embed="rId5"/>
          <a:stretch>
            <a:fillRect/>
          </a:stretch>
        </p:blipFill>
        <p:spPr>
          <a:xfrm>
            <a:off x="1539899" y="1900573"/>
            <a:ext cx="6140401" cy="607867"/>
          </a:xfrm>
          <a:prstGeom prst="rect">
            <a:avLst/>
          </a:prstGeom>
          <a:ln>
            <a:solidFill>
              <a:srgbClr val="FF0000"/>
            </a:solidFill>
          </a:ln>
        </p:spPr>
      </p:pic>
      <p:sp>
        <p:nvSpPr>
          <p:cNvPr id="4" name="TextBox 3"/>
          <p:cNvSpPr txBox="1"/>
          <p:nvPr/>
        </p:nvSpPr>
        <p:spPr>
          <a:xfrm>
            <a:off x="762756" y="2635393"/>
            <a:ext cx="7866321" cy="523220"/>
          </a:xfrm>
          <a:prstGeom prst="rect">
            <a:avLst/>
          </a:prstGeom>
          <a:noFill/>
        </p:spPr>
        <p:txBody>
          <a:bodyPr wrap="none" rtlCol="0">
            <a:spAutoFit/>
          </a:bodyPr>
          <a:lstStyle/>
          <a:p>
            <a:pPr algn="r"/>
            <a:r>
              <a:rPr lang="ar-IQ" dirty="0"/>
              <a:t>إذا قمنا بتوصيل فولتميتر ذو </a:t>
            </a:r>
            <a:r>
              <a:rPr lang="ar-IQ" dirty="0" smtClean="0"/>
              <a:t>ممانعه </a:t>
            </a:r>
            <a:r>
              <a:rPr lang="ar-IQ" dirty="0"/>
              <a:t>لا نهائية بالثرموكبل بدلاً من مولد التيار, نلاحظ جهدًا </a:t>
            </a:r>
            <a:r>
              <a:rPr lang="ar-IQ" dirty="0" smtClean="0"/>
              <a:t>مقداره          يعتمد </a:t>
            </a:r>
            <a:r>
              <a:rPr lang="ar-IQ" dirty="0"/>
              <a:t>على فرق درجة الحرارة</a:t>
            </a:r>
            <a:r>
              <a:rPr lang="ar-IQ" dirty="0" smtClean="0"/>
              <a:t>،</a:t>
            </a:r>
            <a:endParaRPr lang="en-US" dirty="0" smtClean="0"/>
          </a:p>
          <a:p>
            <a:pPr algn="r"/>
            <a:endParaRPr lang="en-US" dirty="0"/>
          </a:p>
        </p:txBody>
      </p:sp>
      <p:pic>
        <p:nvPicPr>
          <p:cNvPr id="7" name="Picture 6"/>
          <p:cNvPicPr>
            <a:picLocks noChangeAspect="1"/>
          </p:cNvPicPr>
          <p:nvPr/>
        </p:nvPicPr>
        <p:blipFill>
          <a:blip r:embed="rId6"/>
          <a:stretch>
            <a:fillRect/>
          </a:stretch>
        </p:blipFill>
        <p:spPr>
          <a:xfrm>
            <a:off x="2825028" y="2679598"/>
            <a:ext cx="238125" cy="390525"/>
          </a:xfrm>
          <a:prstGeom prst="rect">
            <a:avLst/>
          </a:prstGeom>
        </p:spPr>
      </p:pic>
      <p:pic>
        <p:nvPicPr>
          <p:cNvPr id="8" name="Picture 7"/>
          <p:cNvPicPr>
            <a:picLocks noChangeAspect="1"/>
          </p:cNvPicPr>
          <p:nvPr/>
        </p:nvPicPr>
        <p:blipFill>
          <a:blip r:embed="rId7"/>
          <a:stretch>
            <a:fillRect/>
          </a:stretch>
        </p:blipFill>
        <p:spPr>
          <a:xfrm>
            <a:off x="3374448" y="3100597"/>
            <a:ext cx="1771650" cy="400050"/>
          </a:xfrm>
          <a:prstGeom prst="rect">
            <a:avLst/>
          </a:prstGeom>
        </p:spPr>
      </p:pic>
      <p:sp>
        <p:nvSpPr>
          <p:cNvPr id="10" name="TextBox 9"/>
          <p:cNvSpPr txBox="1"/>
          <p:nvPr/>
        </p:nvSpPr>
        <p:spPr>
          <a:xfrm>
            <a:off x="381001" y="3623817"/>
            <a:ext cx="8406954" cy="523220"/>
          </a:xfrm>
          <a:prstGeom prst="rect">
            <a:avLst/>
          </a:prstGeom>
          <a:noFill/>
        </p:spPr>
        <p:txBody>
          <a:bodyPr wrap="square" rtlCol="0">
            <a:spAutoFit/>
          </a:bodyPr>
          <a:lstStyle/>
          <a:p>
            <a:pPr algn="r"/>
            <a:r>
              <a:rPr lang="ar-IQ" dirty="0" smtClean="0"/>
              <a:t>ان العلاقه غير خطيه كما موضح </a:t>
            </a:r>
            <a:r>
              <a:rPr lang="ar-IQ" dirty="0"/>
              <a:t>في  الشكل    </a:t>
            </a:r>
            <a:r>
              <a:rPr lang="ar-IQ" dirty="0" smtClean="0"/>
              <a:t>5.5   </a:t>
            </a:r>
            <a:r>
              <a:rPr lang="ar-IQ" dirty="0"/>
              <a:t>الذي يوضح العلاقة بين جهد الدائرة المفتوحة للثرموكبل ودرجة </a:t>
            </a:r>
            <a:r>
              <a:rPr lang="ar-IQ" dirty="0" smtClean="0"/>
              <a:t>الحرارة, وان                في هذه الحاله تكون ثابته عند القيمه  </a:t>
            </a:r>
            <a:endParaRPr lang="en-US" dirty="0"/>
          </a:p>
        </p:txBody>
      </p:sp>
      <p:pic>
        <p:nvPicPr>
          <p:cNvPr id="11" name="Picture 10"/>
          <p:cNvPicPr>
            <a:picLocks noChangeAspect="1"/>
          </p:cNvPicPr>
          <p:nvPr/>
        </p:nvPicPr>
        <p:blipFill>
          <a:blip r:embed="rId8"/>
          <a:stretch>
            <a:fillRect/>
          </a:stretch>
        </p:blipFill>
        <p:spPr>
          <a:xfrm>
            <a:off x="319843" y="3623817"/>
            <a:ext cx="885825" cy="390525"/>
          </a:xfrm>
          <a:prstGeom prst="rect">
            <a:avLst/>
          </a:prstGeom>
        </p:spPr>
      </p:pic>
      <p:pic>
        <p:nvPicPr>
          <p:cNvPr id="12" name="Picture 11"/>
          <p:cNvPicPr>
            <a:picLocks noChangeAspect="1"/>
          </p:cNvPicPr>
          <p:nvPr/>
        </p:nvPicPr>
        <p:blipFill>
          <a:blip r:embed="rId9"/>
          <a:stretch>
            <a:fillRect/>
          </a:stretch>
        </p:blipFill>
        <p:spPr>
          <a:xfrm>
            <a:off x="5770868" y="3921752"/>
            <a:ext cx="761100" cy="245733"/>
          </a:xfrm>
          <a:prstGeom prst="rect">
            <a:avLst/>
          </a:prstGeom>
        </p:spPr>
      </p:pic>
    </p:spTree>
    <p:extLst>
      <p:ext uri="{BB962C8B-B14F-4D97-AF65-F5344CB8AC3E}">
        <p14:creationId xmlns:p14="http://schemas.microsoft.com/office/powerpoint/2010/main" val="39761220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8091" y="360218"/>
            <a:ext cx="8160327" cy="523220"/>
          </a:xfrm>
          <a:prstGeom prst="rect">
            <a:avLst/>
          </a:prstGeom>
          <a:noFill/>
        </p:spPr>
        <p:txBody>
          <a:bodyPr wrap="square" rtlCol="0">
            <a:spAutoFit/>
          </a:bodyPr>
          <a:lstStyle/>
          <a:p>
            <a:pPr algn="r"/>
            <a:r>
              <a:rPr lang="ar-IQ" dirty="0" smtClean="0"/>
              <a:t>معامل سيبك        هو ميل           </a:t>
            </a:r>
            <a:r>
              <a:rPr lang="ar-IQ" dirty="0"/>
              <a:t>عكس           </a:t>
            </a:r>
            <a:r>
              <a:rPr lang="ar-IQ" dirty="0" smtClean="0"/>
              <a:t>   يعتمد </a:t>
            </a:r>
            <a:r>
              <a:rPr lang="ar-IQ" dirty="0"/>
              <a:t>إلى حد ما على درجة الحرارة</a:t>
            </a:r>
            <a:r>
              <a:rPr lang="ar-IQ" dirty="0" smtClean="0"/>
              <a:t>:</a:t>
            </a:r>
          </a:p>
          <a:p>
            <a:pPr algn="r"/>
            <a:endParaRPr lang="en-US" dirty="0"/>
          </a:p>
        </p:txBody>
      </p:sp>
      <p:pic>
        <p:nvPicPr>
          <p:cNvPr id="4" name="Picture 3"/>
          <p:cNvPicPr>
            <a:picLocks noChangeAspect="1"/>
          </p:cNvPicPr>
          <p:nvPr/>
        </p:nvPicPr>
        <p:blipFill>
          <a:blip r:embed="rId2"/>
          <a:stretch>
            <a:fillRect/>
          </a:stretch>
        </p:blipFill>
        <p:spPr>
          <a:xfrm>
            <a:off x="7720012" y="360218"/>
            <a:ext cx="257175" cy="285750"/>
          </a:xfrm>
          <a:prstGeom prst="rect">
            <a:avLst/>
          </a:prstGeom>
        </p:spPr>
      </p:pic>
      <p:pic>
        <p:nvPicPr>
          <p:cNvPr id="5" name="Picture 4"/>
          <p:cNvPicPr>
            <a:picLocks noChangeAspect="1"/>
          </p:cNvPicPr>
          <p:nvPr/>
        </p:nvPicPr>
        <p:blipFill>
          <a:blip r:embed="rId3"/>
          <a:stretch>
            <a:fillRect/>
          </a:stretch>
        </p:blipFill>
        <p:spPr>
          <a:xfrm>
            <a:off x="6809509" y="311729"/>
            <a:ext cx="304800" cy="514350"/>
          </a:xfrm>
          <a:prstGeom prst="rect">
            <a:avLst/>
          </a:prstGeom>
        </p:spPr>
      </p:pic>
      <p:pic>
        <p:nvPicPr>
          <p:cNvPr id="6" name="Picture 5"/>
          <p:cNvPicPr>
            <a:picLocks noChangeAspect="1"/>
          </p:cNvPicPr>
          <p:nvPr/>
        </p:nvPicPr>
        <p:blipFill>
          <a:blip r:embed="rId4"/>
          <a:stretch>
            <a:fillRect/>
          </a:stretch>
        </p:blipFill>
        <p:spPr>
          <a:xfrm>
            <a:off x="5885151" y="316058"/>
            <a:ext cx="457200" cy="419100"/>
          </a:xfrm>
          <a:prstGeom prst="rect">
            <a:avLst/>
          </a:prstGeom>
        </p:spPr>
      </p:pic>
      <p:pic>
        <p:nvPicPr>
          <p:cNvPr id="7" name="Picture 6"/>
          <p:cNvPicPr>
            <a:picLocks noChangeAspect="1"/>
          </p:cNvPicPr>
          <p:nvPr/>
        </p:nvPicPr>
        <p:blipFill>
          <a:blip r:embed="rId5"/>
          <a:stretch>
            <a:fillRect/>
          </a:stretch>
        </p:blipFill>
        <p:spPr>
          <a:xfrm>
            <a:off x="2692752" y="927598"/>
            <a:ext cx="4534351" cy="646667"/>
          </a:xfrm>
          <a:prstGeom prst="rect">
            <a:avLst/>
          </a:prstGeom>
        </p:spPr>
      </p:pic>
      <p:sp>
        <p:nvSpPr>
          <p:cNvPr id="8" name="TextBox 7"/>
          <p:cNvSpPr txBox="1"/>
          <p:nvPr/>
        </p:nvSpPr>
        <p:spPr>
          <a:xfrm>
            <a:off x="1260764" y="1644087"/>
            <a:ext cx="7557654" cy="307777"/>
          </a:xfrm>
          <a:prstGeom prst="rect">
            <a:avLst/>
          </a:prstGeom>
          <a:noFill/>
        </p:spPr>
        <p:txBody>
          <a:bodyPr wrap="square" rtlCol="0">
            <a:spAutoFit/>
          </a:bodyPr>
          <a:lstStyle/>
          <a:p>
            <a:pPr algn="r"/>
            <a:r>
              <a:rPr lang="ar-IQ" dirty="0"/>
              <a:t>سنوضح لاحقًا وجود علاقة بين معاملات </a:t>
            </a:r>
            <a:r>
              <a:rPr lang="ar-IQ" dirty="0" smtClean="0"/>
              <a:t>بيلتيير </a:t>
            </a:r>
            <a:r>
              <a:rPr lang="ar-IQ" dirty="0"/>
              <a:t>ومعاملات سيبيك:</a:t>
            </a:r>
            <a:endParaRPr lang="en-US" dirty="0"/>
          </a:p>
        </p:txBody>
      </p:sp>
      <p:pic>
        <p:nvPicPr>
          <p:cNvPr id="9" name="Picture 8"/>
          <p:cNvPicPr>
            <a:picLocks noChangeAspect="1"/>
          </p:cNvPicPr>
          <p:nvPr/>
        </p:nvPicPr>
        <p:blipFill>
          <a:blip r:embed="rId6"/>
          <a:stretch>
            <a:fillRect/>
          </a:stretch>
        </p:blipFill>
        <p:spPr>
          <a:xfrm>
            <a:off x="755174" y="2021686"/>
            <a:ext cx="7024051" cy="672533"/>
          </a:xfrm>
          <a:prstGeom prst="rect">
            <a:avLst/>
          </a:prstGeom>
          <a:ln>
            <a:solidFill>
              <a:srgbClr val="FF0000"/>
            </a:solidFill>
          </a:ln>
        </p:spPr>
      </p:pic>
      <p:sp>
        <p:nvSpPr>
          <p:cNvPr id="10" name="TextBox 9"/>
          <p:cNvSpPr txBox="1"/>
          <p:nvPr/>
        </p:nvSpPr>
        <p:spPr>
          <a:xfrm>
            <a:off x="620424" y="2782335"/>
            <a:ext cx="8035637" cy="307777"/>
          </a:xfrm>
          <a:prstGeom prst="rect">
            <a:avLst/>
          </a:prstGeom>
          <a:noFill/>
        </p:spPr>
        <p:txBody>
          <a:bodyPr wrap="square" rtlCol="0">
            <a:spAutoFit/>
          </a:bodyPr>
          <a:lstStyle/>
          <a:p>
            <a:pPr algn="r"/>
            <a:r>
              <a:rPr lang="ar-IQ" dirty="0"/>
              <a:t>جهد الدائرة المفتوحة الذي يطوره الثرموكبل هو</a:t>
            </a:r>
            <a:endParaRPr lang="en-US" dirty="0"/>
          </a:p>
        </p:txBody>
      </p:sp>
      <p:pic>
        <p:nvPicPr>
          <p:cNvPr id="11" name="Picture 10"/>
          <p:cNvPicPr>
            <a:picLocks noChangeAspect="1"/>
          </p:cNvPicPr>
          <p:nvPr/>
        </p:nvPicPr>
        <p:blipFill>
          <a:blip r:embed="rId7"/>
          <a:stretch>
            <a:fillRect/>
          </a:stretch>
        </p:blipFill>
        <p:spPr>
          <a:xfrm>
            <a:off x="411892" y="3178228"/>
            <a:ext cx="7520701" cy="1668400"/>
          </a:xfrm>
          <a:prstGeom prst="rect">
            <a:avLst/>
          </a:prstGeom>
          <a:ln>
            <a:solidFill>
              <a:srgbClr val="FF0000"/>
            </a:solidFill>
          </a:ln>
        </p:spPr>
      </p:pic>
    </p:spTree>
    <p:extLst>
      <p:ext uri="{BB962C8B-B14F-4D97-AF65-F5344CB8AC3E}">
        <p14:creationId xmlns:p14="http://schemas.microsoft.com/office/powerpoint/2010/main" val="3606934638"/>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12327</TotalTime>
  <Words>1306</Words>
  <Application>Microsoft Office PowerPoint</Application>
  <PresentationFormat>On-screen Show (16:9)</PresentationFormat>
  <Paragraphs>127</Paragraphs>
  <Slides>29</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Cambria Math</vt:lpstr>
      <vt:lpstr>Times New Roman</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Renewable Energy اساسيات الطاقة المتجددة</dc:title>
  <dc:creator>reshak</dc:creator>
  <cp:lastModifiedBy>reshak</cp:lastModifiedBy>
  <cp:revision>111</cp:revision>
  <dcterms:modified xsi:type="dcterms:W3CDTF">2025-12-27T07:48:28Z</dcterms:modified>
</cp:coreProperties>
</file>